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93" r:id="rId5"/>
    <p:sldId id="259" r:id="rId6"/>
    <p:sldId id="262" r:id="rId7"/>
    <p:sldId id="291" r:id="rId8"/>
    <p:sldId id="263" r:id="rId9"/>
    <p:sldId id="260" r:id="rId10"/>
    <p:sldId id="261" r:id="rId11"/>
    <p:sldId id="264" r:id="rId12"/>
    <p:sldId id="292" r:id="rId13"/>
    <p:sldId id="265" r:id="rId14"/>
    <p:sldId id="266" r:id="rId15"/>
    <p:sldId id="267" r:id="rId16"/>
    <p:sldId id="294" r:id="rId17"/>
    <p:sldId id="295" r:id="rId18"/>
    <p:sldId id="276" r:id="rId19"/>
    <p:sldId id="302" r:id="rId20"/>
    <p:sldId id="277" r:id="rId21"/>
    <p:sldId id="278" r:id="rId22"/>
    <p:sldId id="279" r:id="rId23"/>
    <p:sldId id="299" r:id="rId24"/>
    <p:sldId id="300" r:id="rId25"/>
    <p:sldId id="301" r:id="rId26"/>
    <p:sldId id="280" r:id="rId27"/>
    <p:sldId id="303" r:id="rId28"/>
    <p:sldId id="281" r:id="rId29"/>
    <p:sldId id="268" r:id="rId30"/>
    <p:sldId id="269" r:id="rId31"/>
    <p:sldId id="282" r:id="rId32"/>
    <p:sldId id="283" r:id="rId33"/>
    <p:sldId id="284" r:id="rId34"/>
    <p:sldId id="285" r:id="rId35"/>
    <p:sldId id="296" r:id="rId36"/>
    <p:sldId id="286" r:id="rId37"/>
    <p:sldId id="270" r:id="rId38"/>
    <p:sldId id="271" r:id="rId39"/>
    <p:sldId id="272" r:id="rId40"/>
    <p:sldId id="273" r:id="rId41"/>
    <p:sldId id="297" r:id="rId42"/>
    <p:sldId id="274" r:id="rId43"/>
    <p:sldId id="275" r:id="rId44"/>
    <p:sldId id="298" r:id="rId45"/>
    <p:sldId id="287" r:id="rId46"/>
    <p:sldId id="288" r:id="rId47"/>
    <p:sldId id="289" r:id="rId48"/>
    <p:sldId id="29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9105C-8658-41FE-A1B4-B7707D2C99D3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7A0C3-D205-4AEA-911A-73BAAB78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1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83C43E-19C5-4040-B1F8-218D736545A9}" type="slidenum">
              <a:rPr lang="en-US" altLang="en-US" sz="1200"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882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DB4E41-B601-4EBA-8AB3-13FFE270C38F}" type="slidenum">
              <a:rPr lang="en-US" altLang="en-US" sz="1200"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1103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2B5740-414F-4D7E-B01D-DBA711D168DB}" type="slidenum">
              <a:rPr lang="en-US" altLang="en-US" sz="1200"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395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1AD98A-9296-47EF-B955-8BE95543C87D}" type="slidenum">
              <a:rPr lang="en-US" altLang="en-US" sz="1200"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5142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7787F9-D838-456D-8E8D-2723FFB76ED7}" type="slidenum">
              <a:rPr lang="en-US" altLang="en-US" sz="1200"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510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1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84F81-F11B-4C20-9F0F-F4BECDE05DB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331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C8F728-6052-4954-A597-81132871594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851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DDA041-B1C2-4442-8D0F-754FE7A1BD3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382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893B7D-EEDE-434E-BD53-D855CA93BBF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35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D1DCFC-9385-4AF3-9F0E-E2B8EAEDE06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559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3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526BBE-1082-4273-8CB1-19CFBA8B410C}" type="slidenum">
              <a:rPr lang="en-US" altLang="en-US" sz="1200"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257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2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0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2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FD9431-E679-4F31-985F-02F8A4537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85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0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1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3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6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8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1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52D6-2430-4127-A2DF-5B51F17DC7A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740E7-5C4C-42F5-B984-7D6752B3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563"/>
            <a:ext cx="9144000" cy="199355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" charset="0"/>
              </a:rPr>
              <a:t>Chapter 9</a:t>
            </a:r>
            <a:br>
              <a:rPr lang="en-US" sz="4400" b="1" dirty="0" smtClean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>Acids, Bases, and Buffers in the </a:t>
            </a:r>
            <a:r>
              <a:rPr lang="en-US" sz="4400" b="1" dirty="0" smtClean="0">
                <a:latin typeface="Arial" charset="0"/>
              </a:rPr>
              <a:t>Body</a:t>
            </a:r>
            <a:endParaRPr lang="en-US" sz="4400" dirty="0"/>
          </a:p>
        </p:txBody>
      </p:sp>
      <p:sp>
        <p:nvSpPr>
          <p:cNvPr id="4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2290763"/>
            <a:ext cx="9144000" cy="4216400"/>
          </a:xfrm>
        </p:spPr>
        <p:txBody>
          <a:bodyPr>
            <a:normAutofit/>
          </a:bodyPr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</a:t>
            </a:r>
            <a:r>
              <a:rPr lang="en-US" altLang="en-US" sz="2800" dirty="0" smtClean="0"/>
              <a:t>Acids and </a:t>
            </a:r>
            <a:r>
              <a:rPr lang="en-US" altLang="en-US" sz="2800" dirty="0" smtClean="0"/>
              <a:t>Bases—Definitions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</a:t>
            </a:r>
            <a:r>
              <a:rPr lang="en-US" altLang="en-US" sz="2800" dirty="0" smtClean="0"/>
              <a:t>Strong Acids and Bases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Chemical </a:t>
            </a:r>
            <a:r>
              <a:rPr lang="en-US" altLang="en-US" sz="2800" dirty="0" smtClean="0"/>
              <a:t>Equilibrium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Weak </a:t>
            </a:r>
            <a:r>
              <a:rPr lang="en-US" altLang="en-US" sz="2800" dirty="0" smtClean="0"/>
              <a:t>Acids and Bases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pH </a:t>
            </a:r>
            <a:r>
              <a:rPr lang="en-US" altLang="en-US" sz="2800" dirty="0" smtClean="0"/>
              <a:t>and the pH </a:t>
            </a:r>
            <a:r>
              <a:rPr lang="en-US" altLang="en-US" sz="2800" dirty="0" smtClean="0"/>
              <a:t>Scale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 smtClean="0"/>
              <a:t>p</a:t>
            </a:r>
            <a:r>
              <a:rPr lang="en-US" altLang="en-US" sz="2800" i="1" dirty="0" err="1" smtClean="0"/>
              <a:t>K</a:t>
            </a:r>
            <a:r>
              <a:rPr lang="en-US" altLang="en-US" sz="2800" i="1" baseline="-25000" dirty="0" err="1" smtClean="0"/>
              <a:t>a</a:t>
            </a:r>
            <a:endParaRPr lang="en-US" altLang="en-US" sz="2800" i="1" baseline="-25000" dirty="0" smtClean="0"/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Amino </a:t>
            </a:r>
            <a:r>
              <a:rPr lang="en-US" altLang="en-US" sz="2800" dirty="0" smtClean="0"/>
              <a:t>Acids: Common Biological Weak Acids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Buffers</a:t>
            </a:r>
            <a:r>
              <a:rPr lang="en-US" altLang="en-US" sz="2800" dirty="0" smtClean="0"/>
              <a:t>: An Important Property of Weak Acids </a:t>
            </a:r>
            <a:r>
              <a:rPr lang="en-US" altLang="en-US" sz="2800" dirty="0"/>
              <a:t>and Bases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5408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015288" cy="914400"/>
          </a:xfrm>
        </p:spPr>
        <p:txBody>
          <a:bodyPr/>
          <a:lstStyle/>
          <a:p>
            <a:r>
              <a:rPr lang="en-US" altLang="en-US" sz="3600" b="1"/>
              <a:t>Names of Common Acids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4BCA664E-68C8-41B6-9AD9-B6539C6ACE22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124" name="Picture 1031" descr="08_01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1"/>
            <a:ext cx="682783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Common Strong Acids and Bases</a:t>
            </a:r>
          </a:p>
        </p:txBody>
      </p:sp>
      <p:sp>
        <p:nvSpPr>
          <p:cNvPr id="5123" name="Rectangle 5"/>
          <p:cNvSpPr>
            <a:spLocks noGrp="1"/>
          </p:cNvSpPr>
          <p:nvPr>
            <p:ph type="body" sz="half" idx="1"/>
          </p:nvPr>
        </p:nvSpPr>
        <p:spPr>
          <a:xfrm>
            <a:off x="444843" y="1431325"/>
            <a:ext cx="5651157" cy="518777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u="sng" dirty="0">
                <a:latin typeface="Arial" charset="0"/>
              </a:rPr>
              <a:t>Common Strong Acids</a:t>
            </a:r>
          </a:p>
          <a:p>
            <a:pPr eaLnBrk="1" hangingPunct="1">
              <a:buFont typeface="Arial" charset="0"/>
              <a:buNone/>
            </a:pPr>
            <a:endParaRPr lang="en-US" sz="2400" b="1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Hydrochloric acid	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HCl</a:t>
            </a:r>
            <a:r>
              <a:rPr lang="en-US" sz="2400" baseline="-25000" dirty="0" smtClean="0">
                <a:latin typeface="Arial" charset="0"/>
              </a:rPr>
              <a:t> </a:t>
            </a:r>
            <a:r>
              <a:rPr lang="en-US" sz="2400" baseline="-25000" dirty="0">
                <a:latin typeface="Arial" charset="0"/>
              </a:rPr>
              <a:t>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Hydrobromic</a:t>
            </a:r>
            <a:r>
              <a:rPr lang="en-US" sz="2400" dirty="0">
                <a:latin typeface="Arial" charset="0"/>
              </a:rPr>
              <a:t> acid		</a:t>
            </a:r>
            <a:r>
              <a:rPr lang="en-US" sz="2400" dirty="0" err="1" smtClean="0">
                <a:latin typeface="Arial" charset="0"/>
              </a:rPr>
              <a:t>HBr</a:t>
            </a:r>
            <a:r>
              <a:rPr lang="en-US" sz="2400" baseline="-25000" dirty="0" smtClean="0">
                <a:latin typeface="Arial" charset="0"/>
              </a:rPr>
              <a:t> </a:t>
            </a:r>
            <a:r>
              <a:rPr lang="en-US" sz="2400" baseline="-25000" dirty="0">
                <a:latin typeface="Arial" charset="0"/>
              </a:rPr>
              <a:t>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Hydroiodic</a:t>
            </a:r>
            <a:r>
              <a:rPr lang="en-US" sz="2400" dirty="0">
                <a:latin typeface="Arial" charset="0"/>
              </a:rPr>
              <a:t> acid		HI </a:t>
            </a:r>
            <a:r>
              <a:rPr lang="en-US" sz="2400" baseline="-25000" dirty="0">
                <a:latin typeface="Arial" charset="0"/>
              </a:rPr>
              <a:t>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Perchloric</a:t>
            </a:r>
            <a:r>
              <a:rPr lang="en-US" sz="2400" dirty="0">
                <a:latin typeface="Arial" charset="0"/>
              </a:rPr>
              <a:t> acid		HClO</a:t>
            </a:r>
            <a:r>
              <a:rPr lang="en-US" sz="2400" baseline="-25000" dirty="0">
                <a:latin typeface="Arial" charset="0"/>
              </a:rPr>
              <a:t>4 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charset="0"/>
              </a:rPr>
              <a:t>	Chloric acid		</a:t>
            </a:r>
            <a:r>
              <a:rPr lang="en-US" sz="2400" dirty="0" smtClean="0">
                <a:latin typeface="Arial" charset="0"/>
              </a:rPr>
              <a:t>	HClO</a:t>
            </a:r>
            <a:r>
              <a:rPr lang="en-US" sz="2400" baseline="-25000" dirty="0" smtClean="0">
                <a:latin typeface="Arial" charset="0"/>
              </a:rPr>
              <a:t>3 </a:t>
            </a:r>
            <a:r>
              <a:rPr lang="en-US" sz="2400" baseline="-25000" dirty="0">
                <a:latin typeface="Arial" charset="0"/>
              </a:rPr>
              <a:t>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charset="0"/>
              </a:rPr>
              <a:t>	Nitric acid		</a:t>
            </a:r>
            <a:r>
              <a:rPr lang="en-US" sz="2400" dirty="0" smtClean="0">
                <a:latin typeface="Arial" charset="0"/>
              </a:rPr>
              <a:t>	HNO</a:t>
            </a:r>
            <a:r>
              <a:rPr lang="en-US" sz="2400" baseline="-25000" dirty="0" smtClean="0">
                <a:latin typeface="Arial" charset="0"/>
              </a:rPr>
              <a:t>3 </a:t>
            </a:r>
            <a:r>
              <a:rPr lang="en-US" sz="2400" baseline="-25000" dirty="0">
                <a:latin typeface="Arial" charset="0"/>
              </a:rPr>
              <a:t>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charset="0"/>
              </a:rPr>
              <a:t>	Sulfuric acid		H</a:t>
            </a:r>
            <a:r>
              <a:rPr lang="en-US" sz="2400" baseline="-25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SO</a:t>
            </a:r>
            <a:r>
              <a:rPr lang="en-US" sz="2400" baseline="-25000" dirty="0">
                <a:latin typeface="Arial" charset="0"/>
              </a:rPr>
              <a:t>4 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endParaRPr lang="en-US" sz="2400" dirty="0">
              <a:latin typeface="Arial" charset="0"/>
            </a:endParaRPr>
          </a:p>
          <a:p>
            <a:pPr>
              <a:buNone/>
            </a:pPr>
            <a:r>
              <a:rPr lang="en-US" sz="2400" dirty="0" smtClean="0">
                <a:ea typeface="MS PGothic" charset="0"/>
                <a:cs typeface="MS PGothic" charset="0"/>
              </a:rPr>
              <a:t>Strong acids completely dissociate in water, forming hydronium ions and anions.</a:t>
            </a:r>
          </a:p>
          <a:p>
            <a:pPr eaLnBrk="1" hangingPunct="1">
              <a:buFont typeface="Arial" charset="0"/>
              <a:buNone/>
            </a:pPr>
            <a:endParaRPr lang="en-US" sz="2400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1600" dirty="0">
              <a:latin typeface="Arial" charset="0"/>
            </a:endParaRPr>
          </a:p>
        </p:txBody>
      </p:sp>
      <p:sp>
        <p:nvSpPr>
          <p:cNvPr id="5124" name="Rectangle 6"/>
          <p:cNvSpPr>
            <a:spLocks noGrp="1"/>
          </p:cNvSpPr>
          <p:nvPr>
            <p:ph type="body" sz="half" idx="2"/>
          </p:nvPr>
        </p:nvSpPr>
        <p:spPr>
          <a:xfrm>
            <a:off x="6178377" y="1431325"/>
            <a:ext cx="5782963" cy="4678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3600" dirty="0"/>
              <a:t>	</a:t>
            </a:r>
            <a:r>
              <a:rPr lang="en-US" sz="2400" u="sng" dirty="0">
                <a:latin typeface="Arial" charset="0"/>
              </a:rPr>
              <a:t>Common Strong Bases</a:t>
            </a:r>
          </a:p>
          <a:p>
            <a:pPr eaLnBrk="1" hangingPunct="1">
              <a:buFont typeface="Arial" charset="0"/>
              <a:buNone/>
            </a:pPr>
            <a:endParaRPr lang="en-US" sz="2400" b="1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/>
              <a:t>	</a:t>
            </a:r>
            <a:r>
              <a:rPr lang="en-US" sz="2400" dirty="0">
                <a:latin typeface="Arial" charset="0"/>
              </a:rPr>
              <a:t>Lithium </a:t>
            </a:r>
            <a:r>
              <a:rPr lang="en-US" sz="2400" dirty="0" smtClean="0">
                <a:latin typeface="Arial" charset="0"/>
              </a:rPr>
              <a:t>hydroxide </a:t>
            </a:r>
            <a:r>
              <a:rPr lang="en-US" sz="2400" dirty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LiOH</a:t>
            </a:r>
            <a:r>
              <a:rPr lang="en-US" sz="2400" baseline="-25000" dirty="0" smtClean="0">
                <a:latin typeface="Arial" charset="0"/>
              </a:rPr>
              <a:t> </a:t>
            </a:r>
            <a:r>
              <a:rPr lang="en-US" sz="2400" baseline="-25000" dirty="0">
                <a:latin typeface="Arial" charset="0"/>
              </a:rPr>
              <a:t>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 </a:t>
            </a:r>
            <a:endParaRPr lang="en-US" sz="2400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charset="0"/>
              </a:rPr>
              <a:t>	Sodium hydroxide	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NaOH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baseline="-25000" dirty="0">
                <a:latin typeface="Arial" charset="0"/>
              </a:rPr>
              <a:t>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charset="0"/>
              </a:rPr>
              <a:t>	Potassium hydroxide	KOH </a:t>
            </a:r>
            <a:r>
              <a:rPr lang="en-US" sz="2400" baseline="-25000" dirty="0">
                <a:latin typeface="Arial" charset="0"/>
              </a:rPr>
              <a:t>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charset="0"/>
              </a:rPr>
              <a:t>	Strontium hydroxide	</a:t>
            </a: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err="1" smtClean="0">
                <a:latin typeface="Arial" charset="0"/>
              </a:rPr>
              <a:t>Sr</a:t>
            </a:r>
            <a:r>
              <a:rPr lang="en-US" sz="2400" dirty="0" smtClean="0">
                <a:latin typeface="Arial" charset="0"/>
              </a:rPr>
              <a:t>(OH)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baseline="-25000" dirty="0">
                <a:latin typeface="Arial" charset="0"/>
              </a:rPr>
              <a:t>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charset="0"/>
              </a:rPr>
              <a:t>	Barium hydroxide	</a:t>
            </a:r>
            <a:r>
              <a:rPr lang="en-US" sz="2400" dirty="0" smtClean="0">
                <a:latin typeface="Arial" charset="0"/>
              </a:rPr>
              <a:t>            Ba(OH)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baseline="-25000" dirty="0">
                <a:latin typeface="Arial" charset="0"/>
              </a:rPr>
              <a:t>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Arial" charset="0"/>
              </a:rPr>
              <a:t>	Calcium hydroxide	</a:t>
            </a:r>
            <a:r>
              <a:rPr lang="en-US" sz="2400" dirty="0" smtClean="0">
                <a:latin typeface="Arial" charset="0"/>
              </a:rPr>
              <a:t>	Ca(OH)</a:t>
            </a:r>
            <a:r>
              <a:rPr lang="en-US" sz="2400" baseline="-25000" dirty="0" smtClean="0">
                <a:latin typeface="Arial" charset="0"/>
              </a:rPr>
              <a:t>2 </a:t>
            </a:r>
            <a:r>
              <a:rPr lang="en-US" sz="2400" baseline="-25000" dirty="0">
                <a:latin typeface="Arial" charset="0"/>
              </a:rPr>
              <a:t>(</a:t>
            </a:r>
            <a:r>
              <a:rPr lang="en-US" sz="2400" baseline="-25000" dirty="0" err="1">
                <a:latin typeface="Arial" charset="0"/>
              </a:rPr>
              <a:t>aq</a:t>
            </a:r>
            <a:r>
              <a:rPr lang="en-US" sz="2400" baseline="-25000" dirty="0">
                <a:latin typeface="Arial" charset="0"/>
              </a:rPr>
              <a:t>)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ea typeface="MS PGothic" charset="0"/>
                <a:cs typeface="MS PGothic" charset="0"/>
              </a:rPr>
              <a:t>Strong bases completely dissociate in water, forming hydroxide ions and 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2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Match the formulas with the names.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1. ___HNO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		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	A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  iodic acid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2. ___Ca(OH)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		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B.  sulfuric acid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3. ___H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SO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4		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	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  sodium hydroxide</a:t>
            </a:r>
            <a:endParaRPr lang="en-US" altLang="en-US" sz="2400" baseline="-250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	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4. ___HIO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			D.  nitrous acid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5. ___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NaOH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		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	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  calcium hydroxide</a:t>
            </a:r>
          </a:p>
        </p:txBody>
      </p:sp>
    </p:spTree>
    <p:extLst>
      <p:ext uri="{BB962C8B-B14F-4D97-AF65-F5344CB8AC3E}">
        <p14:creationId xmlns:p14="http://schemas.microsoft.com/office/powerpoint/2010/main" val="46429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Acids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524000"/>
            <a:ext cx="7467600" cy="4800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A </a:t>
            </a:r>
            <a:r>
              <a:rPr lang="en-US" altLang="en-US" sz="2400" b="1"/>
              <a:t>strong acid</a:t>
            </a:r>
            <a:r>
              <a:rPr lang="en-US" altLang="en-US" sz="2400"/>
              <a:t> completely ionizes (100%) in aqueous solutions.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	HCl(</a:t>
            </a:r>
            <a:r>
              <a:rPr lang="en-US" altLang="en-US" sz="2400" i="1"/>
              <a:t>g</a:t>
            </a:r>
            <a:r>
              <a:rPr lang="en-US" altLang="en-US" sz="2400"/>
              <a:t>)  +  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l</a:t>
            </a:r>
            <a:r>
              <a:rPr lang="en-US" altLang="en-US" sz="2400"/>
              <a:t>)   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  <a:r>
              <a:rPr lang="en-US" altLang="en-US" sz="2400"/>
              <a:t>   H</a:t>
            </a:r>
            <a:r>
              <a:rPr lang="en-US" altLang="en-US" sz="2400" baseline="-25000"/>
              <a:t>3</a:t>
            </a:r>
            <a:r>
              <a:rPr lang="en-US" altLang="en-US" sz="2400"/>
              <a:t>O</a:t>
            </a:r>
            <a:r>
              <a:rPr lang="en-US" altLang="en-US" sz="2400" baseline="30000"/>
              <a:t>+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 +  Cl</a:t>
            </a:r>
            <a:r>
              <a:rPr lang="en-US" altLang="en-US" sz="2400" baseline="30000">
                <a:sym typeface="Symbol" panose="05050102010706020507" pitchFamily="18" charset="2"/>
              </a:rPr>
              <a:t>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Char char="•"/>
            </a:pPr>
            <a:endParaRPr lang="en-US" altLang="en-US" sz="240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A </a:t>
            </a:r>
            <a:r>
              <a:rPr lang="en-US" altLang="en-US" sz="2400" b="1"/>
              <a:t>weak acid</a:t>
            </a:r>
            <a:r>
              <a:rPr lang="en-US" altLang="en-US" sz="2400"/>
              <a:t> dissociates only slightly in water to form a few ions in aqueous solutions.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en-US" sz="2400"/>
              <a:t>	                       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en-US" sz="2400"/>
              <a:t>   H</a:t>
            </a:r>
            <a:r>
              <a:rPr lang="en-US" altLang="en-US" sz="2400" baseline="-25000"/>
              <a:t>2</a:t>
            </a:r>
            <a:r>
              <a:rPr lang="en-US" altLang="en-US" sz="2400"/>
              <a:t>CO</a:t>
            </a:r>
            <a:r>
              <a:rPr lang="en-US" altLang="en-US" sz="2400" baseline="-25000"/>
              <a:t>3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 +  H</a:t>
            </a:r>
            <a:r>
              <a:rPr lang="en-US" altLang="en-US" sz="2400" baseline="-25000"/>
              <a:t>2</a:t>
            </a:r>
            <a:r>
              <a:rPr lang="en-US" altLang="en-US" sz="2400"/>
              <a:t>O(</a:t>
            </a:r>
            <a:r>
              <a:rPr lang="en-US" altLang="en-US" sz="2400" i="1"/>
              <a:t>l</a:t>
            </a:r>
            <a:r>
              <a:rPr lang="en-US" altLang="en-US" sz="2400"/>
              <a:t>)           H</a:t>
            </a:r>
            <a:r>
              <a:rPr lang="en-US" altLang="en-US" sz="2400" baseline="-25000"/>
              <a:t>3</a:t>
            </a:r>
            <a:r>
              <a:rPr lang="en-US" altLang="en-US" sz="2400"/>
              <a:t>O</a:t>
            </a:r>
            <a:r>
              <a:rPr lang="en-US" altLang="en-US" sz="2400" baseline="30000"/>
              <a:t>+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  +  HCO</a:t>
            </a:r>
            <a:r>
              <a:rPr lang="en-US" altLang="en-US" sz="2400" baseline="-25000"/>
              <a:t>3</a:t>
            </a:r>
            <a:r>
              <a:rPr lang="en-US" altLang="en-US" sz="2400" baseline="30000">
                <a:sym typeface="Symbol" panose="05050102010706020507" pitchFamily="18" charset="2"/>
              </a:rPr>
              <a:t></a:t>
            </a:r>
            <a:r>
              <a:rPr lang="en-US" altLang="en-US" sz="2400"/>
              <a:t>(</a:t>
            </a:r>
            <a:r>
              <a:rPr lang="en-US" altLang="en-US" sz="2400" i="1"/>
              <a:t>aq</a:t>
            </a:r>
            <a:r>
              <a:rPr lang="en-US" altLang="en-US" sz="2400"/>
              <a:t>)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33255A5C-C419-4989-9AFF-AC573E11EAA0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174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36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2017 Pearson Education, Inc.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13838" y="855664"/>
            <a:ext cx="8626475" cy="203748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3200" b="1" dirty="0">
                <a:ea typeface="MS PGothic" charset="0"/>
                <a:cs typeface="MS PGothic" charset="0"/>
              </a:rPr>
              <a:t>Neutralization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a typeface="MS PGothic" charset="0"/>
                <a:cs typeface="MS PGothic" charset="0"/>
              </a:rPr>
              <a:t>The reaction of a strong acid and strong base always produces water and a </a:t>
            </a:r>
            <a:r>
              <a:rPr lang="en-US" sz="3200" b="1" dirty="0">
                <a:ea typeface="MS PGothic" charset="0"/>
                <a:cs typeface="MS PGothic" charset="0"/>
              </a:rPr>
              <a:t>salt</a:t>
            </a:r>
            <a:r>
              <a:rPr lang="en-US" sz="3200" dirty="0">
                <a:ea typeface="MS PGothic" charset="0"/>
                <a:cs typeface="MS PGothic" charset="0"/>
              </a:rPr>
              <a:t>.</a:t>
            </a:r>
          </a:p>
          <a:p>
            <a:r>
              <a:rPr lang="en-US" sz="3200" dirty="0">
                <a:ea typeface="MS PGothic" charset="0"/>
                <a:cs typeface="MS PGothic" charset="0"/>
              </a:rPr>
              <a:t>This reaction is called </a:t>
            </a:r>
            <a:r>
              <a:rPr lang="en-US" sz="3200" b="1" dirty="0">
                <a:ea typeface="MS PGothic" charset="0"/>
                <a:cs typeface="MS PGothic" charset="0"/>
              </a:rPr>
              <a:t>neutralization</a:t>
            </a:r>
            <a:r>
              <a:rPr lang="en-US" sz="3200" dirty="0">
                <a:ea typeface="MS PGothic" charset="0"/>
                <a:cs typeface="MS PGothic" charset="0"/>
              </a:rPr>
              <a:t>.</a:t>
            </a:r>
          </a:p>
        </p:txBody>
      </p:sp>
      <p:pic>
        <p:nvPicPr>
          <p:cNvPr id="5" name="Picture 4" descr="09_Pg350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"/>
          <a:stretch/>
        </p:blipFill>
        <p:spPr>
          <a:xfrm>
            <a:off x="1828800" y="3733801"/>
            <a:ext cx="8534400" cy="15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Conjugate Acid</a:t>
            </a:r>
            <a:r>
              <a:rPr lang="en-US" altLang="en-US" sz="3600" b="1">
                <a:cs typeface="Times New Roman" panose="02020603050405020304" pitchFamily="18" charset="0"/>
              </a:rPr>
              <a:t>–</a:t>
            </a:r>
            <a:r>
              <a:rPr lang="en-US" altLang="en-US" sz="3600" b="1"/>
              <a:t>Base Pairs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795" y="1054443"/>
            <a:ext cx="11508259" cy="5535827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In any acid</a:t>
            </a:r>
            <a:r>
              <a:rPr lang="en-US" altLang="en-US" dirty="0">
                <a:cs typeface="Times New Roman" panose="02020603050405020304" pitchFamily="18" charset="0"/>
              </a:rPr>
              <a:t>–</a:t>
            </a:r>
            <a:r>
              <a:rPr lang="en-US" altLang="en-US" dirty="0"/>
              <a:t>base reaction, there are two conjugate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acid</a:t>
            </a:r>
            <a:r>
              <a:rPr lang="en-US" altLang="en-US" dirty="0">
                <a:cs typeface="Times New Roman" panose="02020603050405020304" pitchFamily="18" charset="0"/>
              </a:rPr>
              <a:t>–</a:t>
            </a:r>
            <a:r>
              <a:rPr lang="en-US" altLang="en-US" dirty="0"/>
              <a:t>base pairs.</a:t>
            </a:r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Each pair is related by the loss and gain of H</a:t>
            </a:r>
            <a:r>
              <a:rPr lang="en-US" altLang="en-US" baseline="30000" dirty="0"/>
              <a:t>+</a:t>
            </a:r>
            <a:r>
              <a:rPr lang="en-US" altLang="en-US" dirty="0"/>
              <a:t>.</a:t>
            </a:r>
            <a:r>
              <a:rPr lang="en-US" altLang="en-US" baseline="30000" dirty="0"/>
              <a:t> </a:t>
            </a:r>
            <a:endParaRPr lang="en-US" altLang="en-US" dirty="0"/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One pair occurs in the forward direction.</a:t>
            </a:r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One pair occurs in the reverse direction.</a:t>
            </a:r>
          </a:p>
          <a:p>
            <a:pPr eaLnBrk="1" hangingPunct="1">
              <a:buClr>
                <a:srgbClr val="FF9966"/>
              </a:buClr>
              <a:buSzTx/>
              <a:buFontTx/>
              <a:buNone/>
            </a:pPr>
            <a:r>
              <a:rPr lang="en-US" altLang="en-US" dirty="0"/>
              <a:t>   </a:t>
            </a:r>
            <a:r>
              <a:rPr lang="en-US" altLang="en-US" b="1" dirty="0"/>
              <a:t>conjugate acid</a:t>
            </a:r>
            <a:r>
              <a:rPr lang="en-US" altLang="en-US" b="1" dirty="0">
                <a:cs typeface="Times New Roman" panose="02020603050405020304" pitchFamily="18" charset="0"/>
              </a:rPr>
              <a:t>–</a:t>
            </a:r>
            <a:r>
              <a:rPr lang="en-US" altLang="en-US" b="1" dirty="0"/>
              <a:t>base pair 1</a:t>
            </a:r>
          </a:p>
          <a:p>
            <a:pPr eaLnBrk="1" hangingPunct="1">
              <a:buClr>
                <a:srgbClr val="FF9966"/>
              </a:buClr>
              <a:buSzTx/>
              <a:buFontTx/>
              <a:buNone/>
            </a:pPr>
            <a:endParaRPr lang="en-US" altLang="en-US" dirty="0"/>
          </a:p>
          <a:p>
            <a:pPr>
              <a:spcBef>
                <a:spcPts val="1500"/>
              </a:spcBef>
              <a:buClr>
                <a:srgbClr val="FF9966"/>
              </a:buClr>
              <a:buNone/>
            </a:pPr>
            <a:r>
              <a:rPr lang="en-US" altLang="en-US" dirty="0"/>
              <a:t>     HA    + B             A</a:t>
            </a:r>
            <a:r>
              <a:rPr lang="en-US" altLang="en-US" baseline="30000" dirty="0">
                <a:sym typeface="Symbol" panose="05050102010706020507" pitchFamily="18" charset="2"/>
              </a:rPr>
              <a:t></a:t>
            </a:r>
            <a:r>
              <a:rPr lang="en-US" altLang="en-US" baseline="30000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+ BH</a:t>
            </a:r>
            <a:r>
              <a:rPr lang="en-US" altLang="en-US" baseline="30000" dirty="0">
                <a:cs typeface="Arial" panose="020B0604020202020204" pitchFamily="34" charset="0"/>
              </a:rPr>
              <a:t>+</a:t>
            </a:r>
          </a:p>
          <a:p>
            <a:pPr eaLnBrk="1" hangingPunct="1">
              <a:buClr>
                <a:srgbClr val="FF9966"/>
              </a:buClr>
              <a:buSzTx/>
              <a:buFontTx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         </a:t>
            </a:r>
            <a:r>
              <a:rPr lang="en-US" altLang="en-US" b="1" dirty="0"/>
              <a:t>conjugate acid</a:t>
            </a:r>
            <a:r>
              <a:rPr lang="en-US" altLang="en-US" b="1" dirty="0">
                <a:cs typeface="Times New Roman" panose="02020603050405020304" pitchFamily="18" charset="0"/>
              </a:rPr>
              <a:t>–</a:t>
            </a:r>
            <a:r>
              <a:rPr lang="en-US" altLang="en-US" b="1" dirty="0"/>
              <a:t>base pair 2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1E19B3A-DC63-46C9-A51E-6AA04EE789A9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946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76" y="4676517"/>
            <a:ext cx="736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5"/>
          <p:cNvSpPr>
            <a:spLocks/>
          </p:cNvSpPr>
          <p:nvPr/>
        </p:nvSpPr>
        <p:spPr bwMode="auto">
          <a:xfrm rot="5400000" flipV="1">
            <a:off x="2010376" y="3139645"/>
            <a:ext cx="609600" cy="2209800"/>
          </a:xfrm>
          <a:prstGeom prst="leftBrace">
            <a:avLst>
              <a:gd name="adj1" fmla="val 3020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3" name="AutoShape 4"/>
          <p:cNvSpPr>
            <a:spLocks/>
          </p:cNvSpPr>
          <p:nvPr/>
        </p:nvSpPr>
        <p:spPr bwMode="auto">
          <a:xfrm rot="-5400000">
            <a:off x="2815282" y="4282989"/>
            <a:ext cx="457200" cy="19812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8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1. Write the conjugate base of each of the following: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 A.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HBr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 B. 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 C. 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CO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3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2. Write the conjugate acid of each of the following: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 A.  NO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800" baseline="300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</a:t>
            </a:r>
            <a:endParaRPr lang="en-US" altLang="en-US" sz="2400" baseline="300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aseline="30000" dirty="0" smtClean="0">
                <a:ea typeface="ＭＳ Ｐゴシック" panose="020B0600070205080204" pitchFamily="34" charset="-128"/>
              </a:rPr>
              <a:t>	 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B.  NH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3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 C.  OH</a:t>
            </a:r>
            <a:r>
              <a:rPr lang="en-US" altLang="en-US" sz="2800" baseline="300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</a:t>
            </a:r>
          </a:p>
          <a:p>
            <a:pPr eaLnBrk="1" hangingPunct="1">
              <a:buClr>
                <a:srgbClr val="FF9966"/>
              </a:buClr>
              <a:buSzTx/>
              <a:buFontTx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  </a:t>
            </a:r>
            <a:endParaRPr lang="en-US" altLang="en-US" sz="2400" b="1" dirty="0" smtClean="0">
              <a:solidFill>
                <a:schemeClr val="bg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11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Identify the sets that contain acid</a:t>
            </a:r>
            <a:r>
              <a:rPr lang="en-US" altLang="en-US" sz="21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base conjugate pairs.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1.  HNO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NO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baseline="300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</a:t>
            </a:r>
            <a:endParaRPr lang="en-US" altLang="en-US" sz="2400" dirty="0" smtClean="0">
              <a:ea typeface="ＭＳ Ｐゴシック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2.  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CO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CO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3</a:t>
            </a:r>
            <a:r>
              <a:rPr lang="en-US" altLang="en-US" sz="2400" baseline="30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baseline="300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</a:t>
            </a:r>
            <a:endParaRPr lang="en-US" altLang="en-US" sz="24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3. 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HCl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ClO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4</a:t>
            </a:r>
            <a:r>
              <a:rPr lang="en-US" altLang="en-US" sz="2400" baseline="300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</a:t>
            </a:r>
            <a:endParaRPr lang="en-US" altLang="en-US" sz="24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4.  HS</a:t>
            </a:r>
            <a:r>
              <a:rPr lang="en-US" altLang="en-US" sz="2400" baseline="300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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S</a:t>
            </a:r>
          </a:p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5.  NH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NH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4</a:t>
            </a:r>
            <a:r>
              <a:rPr lang="en-US" altLang="en-US" sz="2400" baseline="30000" dirty="0" smtClean="0">
                <a:ea typeface="ＭＳ Ｐゴシック" panose="020B0600070205080204" pitchFamily="34" charset="-128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57277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71481"/>
            <a:ext cx="10515600" cy="1325563"/>
          </a:xfrm>
        </p:spPr>
        <p:txBody>
          <a:bodyPr/>
          <a:lstStyle/>
          <a:p>
            <a:r>
              <a:rPr lang="en-US" dirty="0">
                <a:ea typeface="MS PGothic" charset="0"/>
                <a:cs typeface="Times New Roman" charset="0"/>
              </a:rPr>
              <a:t>Chemical </a:t>
            </a:r>
            <a:r>
              <a:rPr lang="en-US" dirty="0" smtClean="0">
                <a:ea typeface="MS PGothic" charset="0"/>
                <a:cs typeface="Times New Roman" charset="0"/>
              </a:rPr>
              <a:t>Equilibrium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85365"/>
            <a:ext cx="10515600" cy="4351338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altLang="en-US" dirty="0" smtClean="0"/>
              <a:t>A </a:t>
            </a:r>
            <a:r>
              <a:rPr lang="en-US" altLang="en-US" b="1" dirty="0" smtClean="0"/>
              <a:t>reversible reaction </a:t>
            </a:r>
            <a:r>
              <a:rPr lang="en-US" altLang="en-US" dirty="0" smtClean="0"/>
              <a:t>proceeds in both the forward and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dirty="0" smtClean="0"/>
              <a:t>reverse directions.  As a result there are two reaction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dirty="0" smtClean="0"/>
              <a:t>rates: the rate of the forward reaction and the rate of the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dirty="0" smtClean="0"/>
              <a:t>reverse reaction.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endParaRPr lang="en-US" altLang="en-US" sz="1600" dirty="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800000"/>
              </a:buClr>
            </a:pPr>
            <a:r>
              <a:rPr lang="en-US" altLang="en-US" dirty="0" smtClean="0"/>
              <a:t>When molecules begin to react, the rate of the forward reaction is faster than the rate of the reverse reaction.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800000"/>
              </a:buClr>
            </a:pPr>
            <a:r>
              <a:rPr lang="en-US" altLang="en-US" dirty="0" smtClean="0"/>
              <a:t>As reactants are consumed and products accumulate, the rate of the forward reaction decreases, whereas the rate of the reverse reaction increases.</a:t>
            </a:r>
          </a:p>
        </p:txBody>
      </p:sp>
      <p:pic>
        <p:nvPicPr>
          <p:cNvPr id="8" name="Picture 7" descr="09_Pg353_UnFigure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5"/>
          <a:stretch/>
        </p:blipFill>
        <p:spPr>
          <a:xfrm>
            <a:off x="3296811" y="4812957"/>
            <a:ext cx="6537489" cy="1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51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Complete with equal, not equal, forward, reverse,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changes, or does not change.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1. Reactants form products in the ________ reaction.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2. At equilibrium, the reactant concentration _______.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3. When products form reactants, it is the _______ reaction.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4. At equilibrium, the rate of the forward reaction is  ______ to the rate of the reverse reaction.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5. If the forward reaction is faster than the reverse, the amount of products ________.</a:t>
            </a:r>
          </a:p>
        </p:txBody>
      </p:sp>
    </p:spTree>
    <p:extLst>
      <p:ext uri="{BB962C8B-B14F-4D97-AF65-F5344CB8AC3E}">
        <p14:creationId xmlns:p14="http://schemas.microsoft.com/office/powerpoint/2010/main" val="52620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Acids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524000"/>
            <a:ext cx="4419600" cy="4876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400" b="1"/>
              <a:t>Arrhenius acids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produce H</a:t>
            </a:r>
            <a:r>
              <a:rPr lang="en-US" altLang="en-US" sz="2400" baseline="30000"/>
              <a:t>+</a:t>
            </a:r>
            <a:r>
              <a:rPr lang="en-US" altLang="en-US" sz="2400"/>
              <a:t> ions in water</a:t>
            </a:r>
          </a:p>
          <a:p>
            <a:pPr eaLnBrk="1" hangingPunct="1">
              <a:lnSpc>
                <a:spcPct val="95000"/>
              </a:lnSpc>
              <a:spcBef>
                <a:spcPct val="10000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               </a:t>
            </a:r>
            <a:r>
              <a:rPr lang="en-US" altLang="en-US" sz="1600"/>
              <a:t>H</a:t>
            </a:r>
            <a:r>
              <a:rPr lang="en-US" altLang="en-US" sz="1600" baseline="-25000"/>
              <a:t>2</a:t>
            </a:r>
            <a:r>
              <a:rPr lang="en-US" altLang="en-US" sz="1600"/>
              <a:t>O(</a:t>
            </a:r>
            <a:r>
              <a:rPr lang="en-US" altLang="en-US" sz="1600" i="1"/>
              <a:t>l</a:t>
            </a:r>
            <a:r>
              <a:rPr lang="en-US" altLang="en-US" sz="1600"/>
              <a:t>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     HCl(</a:t>
            </a:r>
            <a:r>
              <a:rPr lang="en-US" altLang="en-US" sz="2400" i="1"/>
              <a:t>g</a:t>
            </a:r>
            <a:r>
              <a:rPr lang="en-US" altLang="en-US" sz="2400"/>
              <a:t>) </a:t>
            </a:r>
            <a:r>
              <a:rPr lang="en-US" altLang="en-US" sz="2400">
                <a:sym typeface="Wingdings" panose="05000000000000000000" pitchFamily="2" charset="2"/>
              </a:rPr>
              <a:t>  H</a:t>
            </a:r>
            <a:r>
              <a:rPr lang="en-US" altLang="en-US" sz="2400" baseline="30000">
                <a:sym typeface="Wingdings" panose="05000000000000000000" pitchFamily="2" charset="2"/>
              </a:rPr>
              <a:t>+</a:t>
            </a:r>
            <a:r>
              <a:rPr lang="en-US" altLang="en-US" sz="2400">
                <a:sym typeface="Wingdings" panose="05000000000000000000" pitchFamily="2" charset="2"/>
              </a:rPr>
              <a:t>(</a:t>
            </a:r>
            <a:r>
              <a:rPr lang="en-US" altLang="en-US" sz="2400" i="1">
                <a:sym typeface="Wingdings" panose="05000000000000000000" pitchFamily="2" charset="2"/>
              </a:rPr>
              <a:t>aq</a:t>
            </a:r>
            <a:r>
              <a:rPr lang="en-US" altLang="en-US" sz="2400">
                <a:sym typeface="Wingdings" panose="05000000000000000000" pitchFamily="2" charset="2"/>
              </a:rPr>
              <a:t>) + Cl</a:t>
            </a:r>
            <a:r>
              <a:rPr lang="en-US" altLang="en-US" sz="2400" baseline="30000">
                <a:sym typeface="Symbol" panose="05050102010706020507" pitchFamily="18" charset="2"/>
              </a:rPr>
              <a:t></a:t>
            </a:r>
            <a:r>
              <a:rPr lang="en-US" altLang="en-US" sz="2400">
                <a:sym typeface="Wingdings" panose="05000000000000000000" pitchFamily="2" charset="2"/>
              </a:rPr>
              <a:t>(</a:t>
            </a:r>
            <a:r>
              <a:rPr lang="en-US" altLang="en-US" sz="2400" i="1">
                <a:sym typeface="Wingdings" panose="05000000000000000000" pitchFamily="2" charset="2"/>
              </a:rPr>
              <a:t>aq</a:t>
            </a:r>
            <a:r>
              <a:rPr lang="en-US" altLang="en-US" sz="2400">
                <a:sym typeface="Wingdings" panose="05000000000000000000" pitchFamily="2" charset="2"/>
              </a:rPr>
              <a:t>)</a:t>
            </a:r>
            <a:endParaRPr lang="en-US" altLang="en-US" sz="240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Char char="•"/>
            </a:pPr>
            <a:endParaRPr lang="en-US" altLang="en-US" sz="240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are electrolytes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have a sour taste   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turn litmus red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neutralize bases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endParaRPr lang="en-US" altLang="en-US" sz="240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endParaRPr lang="en-US" altLang="en-US" sz="2400" b="1">
              <a:solidFill>
                <a:schemeClr val="bg2"/>
              </a:solidFill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7F4A51C0-03FE-45F5-AA84-6252C709309A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077" name="Picture 1032" descr="08_Pg286_UnFigur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40386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508" y="1153298"/>
            <a:ext cx="10008973" cy="533811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bg2"/>
              </a:buClr>
              <a:buFontTx/>
              <a:buNone/>
            </a:pPr>
            <a:r>
              <a:rPr lang="en-US" altLang="en-US" dirty="0" smtClean="0"/>
              <a:t>For the reaction,</a:t>
            </a:r>
          </a:p>
          <a:p>
            <a:pPr eaLnBrk="1" hangingPunct="1">
              <a:buClr>
                <a:schemeClr val="bg2"/>
              </a:buClr>
              <a:buFontTx/>
              <a:buNone/>
            </a:pPr>
            <a:r>
              <a:rPr lang="en-US" altLang="en-US" b="1" dirty="0" smtClean="0">
                <a:solidFill>
                  <a:schemeClr val="accent1"/>
                </a:solidFill>
              </a:rPr>
              <a:t>  			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</a:t>
            </a:r>
            <a:r>
              <a:rPr lang="en-US" altLang="en-US" b="1" dirty="0" smtClean="0"/>
              <a:t>equilibrium constant expression</a:t>
            </a:r>
            <a:r>
              <a:rPr lang="en-US" altLang="en-US" dirty="0" smtClean="0"/>
              <a:t>, </a:t>
            </a:r>
            <a:r>
              <a:rPr lang="en-US" altLang="en-US" b="1" i="1" dirty="0" smtClean="0"/>
              <a:t>K</a:t>
            </a:r>
            <a:r>
              <a:rPr lang="en-US" altLang="en-US" b="1" baseline="-25000" dirty="0" smtClean="0"/>
              <a:t>c</a:t>
            </a:r>
            <a:r>
              <a:rPr lang="en-US" altLang="en-US" dirty="0" smtClean="0"/>
              <a:t>, gives the concentrations of the reactants and products at equilibrium,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	</a:t>
            </a:r>
            <a:r>
              <a:rPr lang="en-US" altLang="en-US" i="1" dirty="0" smtClean="0"/>
              <a:t>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 smtClean="0"/>
              <a:t>			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square brackets indicate the moles/liter of each substance, and</a:t>
            </a:r>
          </a:p>
          <a:p>
            <a:pPr eaLnBrk="1" hangingPunct="1"/>
            <a:r>
              <a:rPr lang="en-US" altLang="en-US" dirty="0" smtClean="0"/>
              <a:t>the coefficients </a:t>
            </a:r>
            <a:r>
              <a:rPr lang="en-US" altLang="en-US" b="1" i="1" dirty="0" smtClean="0"/>
              <a:t>b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and</a:t>
            </a:r>
            <a:r>
              <a:rPr lang="en-US" altLang="en-US" i="1" dirty="0" smtClean="0"/>
              <a:t> </a:t>
            </a:r>
            <a:r>
              <a:rPr lang="en-US" altLang="en-US" b="1" i="1" dirty="0" smtClean="0"/>
              <a:t>a</a:t>
            </a:r>
            <a:r>
              <a:rPr lang="en-US" altLang="en-US" dirty="0" smtClean="0"/>
              <a:t> are written as superscripts that raise the moles/liter to a specific power.</a:t>
            </a:r>
          </a:p>
        </p:txBody>
      </p:sp>
      <p:pic>
        <p:nvPicPr>
          <p:cNvPr id="125955" name="Picture 9" descr="C:\Documents and Settings\GEX\Desktop\Figs for timberlake Gold Master\Ch09\9.3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61" y="3087261"/>
            <a:ext cx="3846513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5656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Equilibrium Constants</a:t>
            </a:r>
          </a:p>
        </p:txBody>
      </p:sp>
      <p:sp>
        <p:nvSpPr>
          <p:cNvPr id="12595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655B32-9482-46F5-ABA4-95B3833B8A7B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25958" name="Picture 6" descr="9.3_pg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94" y="1692265"/>
            <a:ext cx="2387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b="1"/>
              <a:t>Guide to Writing the </a:t>
            </a:r>
            <a:r>
              <a:rPr lang="en-US" altLang="en-US" sz="3800" b="1" i="1"/>
              <a:t>K</a:t>
            </a:r>
            <a:r>
              <a:rPr lang="en-US" altLang="en-US" sz="3800" b="1" baseline="-25000"/>
              <a:t>c </a:t>
            </a:r>
            <a:r>
              <a:rPr lang="en-US" altLang="en-US" sz="3800" b="1"/>
              <a:t>Expression</a:t>
            </a:r>
          </a:p>
        </p:txBody>
      </p:sp>
      <p:pic>
        <p:nvPicPr>
          <p:cNvPr id="126979" name="Picture 5" descr="H:\48353 Timberlake, 4e IRDVD\Working Files 48353\JPEG\ch09\020_09_Pg350_Un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262064"/>
            <a:ext cx="4875213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104DE41-A8EC-40CA-8C6D-6F965658CA37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7407" y="46036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Writing a </a:t>
            </a:r>
            <a:r>
              <a:rPr lang="en-US" altLang="en-US" b="1" i="1" dirty="0" smtClean="0"/>
              <a:t>K</a:t>
            </a:r>
            <a:r>
              <a:rPr lang="en-US" altLang="en-US" b="1" baseline="-25000" dirty="0" smtClean="0"/>
              <a:t>c</a:t>
            </a:r>
            <a:r>
              <a:rPr lang="en-US" altLang="en-US" b="1" dirty="0" smtClean="0"/>
              <a:t>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4058" y="1069975"/>
                <a:ext cx="11427941" cy="5569722"/>
              </a:xfrm>
            </p:spPr>
            <p:txBody>
              <a:bodyPr>
                <a:normAutofit/>
              </a:bodyPr>
              <a:lstStyle/>
              <a:p>
                <a:pPr eaLnBrk="1" hangingPunct="1">
                  <a:spcBef>
                    <a:spcPct val="10000"/>
                  </a:spcBef>
                  <a:spcAft>
                    <a:spcPts val="1200"/>
                  </a:spcAft>
                  <a:buFont typeface="Wingdings" panose="05000000000000000000" pitchFamily="2" charset="2"/>
                  <a:buNone/>
                </a:pPr>
                <a:r>
                  <a:rPr lang="en-US" altLang="en-US" sz="2400" dirty="0" smtClean="0"/>
                  <a:t>Write the </a:t>
                </a:r>
                <a:r>
                  <a:rPr lang="en-US" altLang="en-US" sz="2400" i="1" dirty="0" smtClean="0"/>
                  <a:t>K</a:t>
                </a:r>
                <a:r>
                  <a:rPr lang="en-US" altLang="en-US" sz="2400" baseline="-25000" dirty="0" smtClean="0"/>
                  <a:t>c</a:t>
                </a:r>
                <a:r>
                  <a:rPr lang="en-US" altLang="en-US" sz="2400" dirty="0" smtClean="0"/>
                  <a:t> expression for the following reaction.</a:t>
                </a:r>
              </a:p>
              <a:p>
                <a:pPr>
                  <a:spcBef>
                    <a:spcPct val="10000"/>
                  </a:spcBef>
                  <a:spcAft>
                    <a:spcPct val="10000"/>
                  </a:spcAft>
                  <a:buNone/>
                </a:pPr>
                <a:r>
                  <a:rPr lang="en-US" altLang="en-US" sz="2400" b="1" dirty="0" smtClean="0">
                    <a:solidFill>
                      <a:srgbClr val="FF0066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𝑪𝑶</m:t>
                        </m:r>
                        <m:d>
                          <m:dPr>
                            <m:ctrlP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d>
                        <m:r>
                          <a:rPr lang="en-US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↔</m:t>
                    </m:r>
                    <m:sSub>
                      <m:sSubPr>
                        <m:ctrlPr>
                          <a:rPr lang="en-US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altLang="en-US" sz="2400" b="1" dirty="0" smtClean="0">
                    <a:solidFill>
                      <a:srgbClr val="008000"/>
                    </a:solidFill>
                  </a:rPr>
                  <a:t>Step 1</a:t>
                </a:r>
                <a:r>
                  <a:rPr lang="en-US" altLang="en-US" sz="24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altLang="en-US" sz="2400" b="1" dirty="0" smtClean="0"/>
                  <a:t>Write the balanced chemical equation.</a:t>
                </a:r>
              </a:p>
              <a:p>
                <a:pPr>
                  <a:buNone/>
                </a:pPr>
                <a:r>
                  <a:rPr lang="en-US" altLang="en-US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𝑪𝑶</m:t>
                        </m:r>
                        <m:d>
                          <m:dPr>
                            <m:ctrlPr>
                              <a:rPr lang="en-US" alt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d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alt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en-US" alt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endParaRPr lang="en-US" altLang="en-US" sz="2400" b="1" dirty="0" smtClean="0">
                  <a:solidFill>
                    <a:schemeClr val="hlink"/>
                  </a:solidFill>
                </a:endParaRPr>
              </a:p>
              <a:p>
                <a:pPr>
                  <a:spcAft>
                    <a:spcPts val="1200"/>
                  </a:spcAft>
                  <a:buFont typeface="Wingdings" panose="05000000000000000000" pitchFamily="2" charset="2"/>
                  <a:buNone/>
                </a:pPr>
                <a:r>
                  <a:rPr lang="en-US" altLang="en-US" sz="2400" b="1" dirty="0" smtClean="0">
                    <a:solidFill>
                      <a:schemeClr val="hlink"/>
                    </a:solidFill>
                  </a:rPr>
                  <a:t>Step 2  </a:t>
                </a:r>
                <a:r>
                  <a:rPr lang="en-US" altLang="en-US" sz="2400" b="1" dirty="0" smtClean="0"/>
                  <a:t>Write the concentrations of the products as the numerator and the reactants as  the denominator.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128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4058" y="1069975"/>
                <a:ext cx="11427941" cy="5569722"/>
              </a:xfrm>
              <a:blipFill rotWithShape="0">
                <a:blip r:embed="rId3"/>
                <a:stretch>
                  <a:fillRect l="-800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8005" name="Picture 11" descr="C:\Documents and Settings\GEX\Desktop\Figs for timberlake Gold Master\Ch09\9.3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97" y="3769873"/>
            <a:ext cx="3916103" cy="92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7407" y="4851801"/>
                <a:ext cx="9868929" cy="1632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 smtClean="0">
                    <a:solidFill>
                      <a:srgbClr val="FF0000"/>
                    </a:solidFill>
                  </a:rPr>
                  <a:t>Step 3   </a:t>
                </a:r>
                <a:r>
                  <a:rPr lang="en-US" altLang="en-US" sz="2400" b="1" dirty="0"/>
                  <a:t>Write any coefficient in the equation as </a:t>
                </a:r>
                <a:r>
                  <a:rPr lang="en-US" altLang="en-US" sz="2400" b="1" dirty="0" smtClean="0"/>
                  <a:t>an exponent.</a:t>
                </a:r>
              </a:p>
              <a:p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𝐶𝑂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7" y="4851801"/>
                <a:ext cx="9868929" cy="1632563"/>
              </a:xfrm>
              <a:prstGeom prst="rect">
                <a:avLst/>
              </a:prstGeom>
              <a:blipFill rotWithShape="0">
                <a:blip r:embed="rId5"/>
                <a:stretch>
                  <a:fillRect l="-926" t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Write the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K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c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expression for the reaction shown below?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" name="Picture 10" descr="9.3_pg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514600"/>
            <a:ext cx="43037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99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a typeface="ＭＳ Ｐゴシック" panose="020B0600070205080204" pitchFamily="34" charset="-128"/>
              </a:rPr>
              <a:t>Homogeneous, Heterogeneous Equilibrium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641476"/>
            <a:ext cx="7772400" cy="45307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In a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homogeneous equilibrium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all reactants and products in the reaction are in the same physical state. 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In a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heterogeneous equilibrium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the reactants and products are in two or more physical states.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	</a:t>
            </a:r>
            <a:endParaRPr lang="en-US" altLang="en-US" b="1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 concentration of solids and liquids are constant,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and therefore omitted from the equilibrium constant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expression.</a:t>
            </a:r>
          </a:p>
          <a:p>
            <a:pPr eaLnBrk="1" hangingPunct="1">
              <a:buClr>
                <a:schemeClr val="bg2"/>
              </a:buClr>
              <a:buFontTx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bg2"/>
              </a:buClr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	</a:t>
            </a:r>
            <a:endParaRPr lang="en-US" altLang="en-US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107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83C235-6E69-49AA-B40C-7CF0BEFCFF7B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31077" name="Picture 6" descr="9.3_pg9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7" y="3447256"/>
            <a:ext cx="64611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7" descr="9.3_pg9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410200"/>
            <a:ext cx="24987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Write the equilibrium constant expression for the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following reaction at equilibrium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	</a:t>
            </a:r>
            <a:endParaRPr lang="en-US" altLang="en-US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" name="Picture 6" descr="9.3_pg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53" y="3126260"/>
            <a:ext cx="52260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80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Summary of </a:t>
            </a:r>
            <a:r>
              <a:rPr lang="en-US" altLang="en-US" b="1" i="1" smtClean="0"/>
              <a:t>K</a:t>
            </a:r>
            <a:r>
              <a:rPr lang="en-US" altLang="en-US" b="1" baseline="-25000" smtClean="0"/>
              <a:t>c </a:t>
            </a:r>
            <a:r>
              <a:rPr lang="en-US" altLang="en-US" b="1" smtClean="0"/>
              <a:t>Values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8941" y="1037968"/>
            <a:ext cx="11920151" cy="567587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2"/>
              </a:buClr>
              <a:buNone/>
            </a:pPr>
            <a:r>
              <a:rPr lang="en-US" dirty="0" smtClean="0">
                <a:ea typeface="MS PGothic" charset="0"/>
                <a:cs typeface="MS PGothic" charset="0"/>
              </a:rPr>
              <a:t>Solids </a:t>
            </a:r>
            <a:r>
              <a:rPr lang="en-US" dirty="0">
                <a:ea typeface="MS PGothic" charset="0"/>
                <a:cs typeface="MS PGothic" charset="0"/>
              </a:rPr>
              <a:t>(</a:t>
            </a:r>
            <a:r>
              <a:rPr lang="en-US" i="1" dirty="0">
                <a:ea typeface="MS PGothic" charset="0"/>
                <a:cs typeface="MS PGothic" charset="0"/>
              </a:rPr>
              <a:t>s</a:t>
            </a:r>
            <a:r>
              <a:rPr lang="en-US" dirty="0">
                <a:ea typeface="MS PGothic" charset="0"/>
                <a:cs typeface="MS PGothic" charset="0"/>
              </a:rPr>
              <a:t>) and pure liquids (</a:t>
            </a:r>
            <a:r>
              <a:rPr lang="en-US" i="1" dirty="0">
                <a:ea typeface="MS PGothic" charset="0"/>
                <a:cs typeface="MS PGothic" charset="0"/>
              </a:rPr>
              <a:t>l</a:t>
            </a:r>
            <a:r>
              <a:rPr lang="en-US" dirty="0">
                <a:ea typeface="MS PGothic" charset="0"/>
                <a:cs typeface="MS PGothic" charset="0"/>
              </a:rPr>
              <a:t>) have constant concentrations, so they do not </a:t>
            </a:r>
            <a:r>
              <a:rPr lang="en-US" dirty="0" smtClean="0">
                <a:ea typeface="MS PGothic" charset="0"/>
                <a:cs typeface="MS PGothic" charset="0"/>
              </a:rPr>
              <a:t>appear in </a:t>
            </a:r>
            <a:r>
              <a:rPr lang="en-US" dirty="0">
                <a:ea typeface="MS PGothic" charset="0"/>
                <a:cs typeface="MS PGothic" charset="0"/>
              </a:rPr>
              <a:t>the equilibrium expression.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dirty="0" smtClean="0"/>
              <a:t>A reaction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that favors products has a large </a:t>
            </a:r>
            <a:r>
              <a:rPr lang="en-US" altLang="en-US" i="1" dirty="0" smtClean="0"/>
              <a:t>K</a:t>
            </a:r>
            <a:r>
              <a:rPr lang="en-US" altLang="en-US" baseline="-25000" dirty="0" smtClean="0"/>
              <a:t>c</a:t>
            </a:r>
            <a:r>
              <a:rPr lang="en-US" alt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with about equal concentrations of products and reactants has a </a:t>
            </a:r>
            <a:r>
              <a:rPr lang="en-US" altLang="en-US" i="1" dirty="0" smtClean="0"/>
              <a:t>K</a:t>
            </a:r>
            <a:r>
              <a:rPr lang="en-US" altLang="en-US" baseline="-25000" dirty="0" smtClean="0"/>
              <a:t>c</a:t>
            </a:r>
            <a:r>
              <a:rPr lang="en-US" altLang="en-US" dirty="0" smtClean="0"/>
              <a:t> close to 1.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that favors reactants has a small </a:t>
            </a:r>
            <a:r>
              <a:rPr lang="en-US" altLang="en-US" i="1" dirty="0" smtClean="0"/>
              <a:t>K</a:t>
            </a:r>
            <a:r>
              <a:rPr lang="en-US" altLang="en-US" baseline="-25000" dirty="0" smtClean="0"/>
              <a:t>c</a:t>
            </a:r>
            <a:r>
              <a:rPr lang="en-US" altLang="en-US" dirty="0" smtClean="0"/>
              <a:t>.</a:t>
            </a:r>
            <a:endParaRPr lang="en-US" altLang="en-US" baseline="-25000" dirty="0" smtClean="0"/>
          </a:p>
          <a:p>
            <a:pPr eaLnBrk="1" hangingPunct="1">
              <a:spcBef>
                <a:spcPct val="0"/>
              </a:spcBef>
            </a:pPr>
            <a:endParaRPr lang="en-US" altLang="en-US" baseline="-25000" dirty="0" smtClean="0"/>
          </a:p>
          <a:p>
            <a:pPr eaLnBrk="1" hangingPunct="1">
              <a:spcBef>
                <a:spcPct val="0"/>
              </a:spcBef>
            </a:pPr>
            <a:endParaRPr lang="en-US" altLang="en-US" baseline="-250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baseline="-250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baseline="-250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baseline="-25000" dirty="0" smtClean="0"/>
          </a:p>
        </p:txBody>
      </p:sp>
      <p:pic>
        <p:nvPicPr>
          <p:cNvPr id="143364" name="Picture 6" descr="H:\48353 Timberlake, 4e IRDVD\Working Files 48353\JPEG\ch09\027_09_0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11" y="4265142"/>
            <a:ext cx="8534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8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For each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K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c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, indicate whether the reaction at equilibrium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contains mostly reactants or products.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8" name="Picture 7" descr="9.4_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46" y="3299641"/>
            <a:ext cx="416083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846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02_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"/>
          <a:stretch/>
        </p:blipFill>
        <p:spPr>
          <a:xfrm>
            <a:off x="3492843" y="2518720"/>
            <a:ext cx="5287946" cy="348450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2017 Pearson Education, Inc.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0703" y="854076"/>
            <a:ext cx="11294075" cy="1902059"/>
          </a:xfrm>
        </p:spPr>
        <p:txBody>
          <a:bodyPr/>
          <a:lstStyle/>
          <a:p>
            <a:r>
              <a:rPr lang="en-US" dirty="0">
                <a:ea typeface="MS PGothic" charset="0"/>
                <a:cs typeface="MS PGothic" charset="0"/>
              </a:rPr>
              <a:t>All weak acids dissociate by donating a proton to form a hydronium ion. Each weak acid has an </a:t>
            </a:r>
            <a:r>
              <a:rPr lang="en-US" b="1" dirty="0">
                <a:ea typeface="MS PGothic" charset="0"/>
                <a:cs typeface="MS PGothic" charset="0"/>
              </a:rPr>
              <a:t>acid dissociation constant</a:t>
            </a:r>
            <a:r>
              <a:rPr lang="en-US" dirty="0">
                <a:ea typeface="MS PGothic" charset="0"/>
                <a:cs typeface="MS PGothic" charset="0"/>
              </a:rPr>
              <a:t>, or </a:t>
            </a:r>
            <a:r>
              <a:rPr lang="en-US" i="1" dirty="0" err="1">
                <a:ea typeface="MS PGothic" charset="0"/>
                <a:cs typeface="MS PGothic" charset="0"/>
              </a:rPr>
              <a:t>K</a:t>
            </a:r>
            <a:r>
              <a:rPr lang="en-US" baseline="-25000" dirty="0" err="1">
                <a:ea typeface="MS PGothic" charset="0"/>
                <a:cs typeface="MS PGothic" charset="0"/>
              </a:rPr>
              <a:t>a</a:t>
            </a:r>
            <a:r>
              <a:rPr lang="en-US" baseline="-25000" dirty="0">
                <a:ea typeface="MS PGothic" charset="0"/>
                <a:cs typeface="MS PGothic" charset="0"/>
              </a:rPr>
              <a:t>.</a:t>
            </a:r>
            <a:r>
              <a:rPr lang="en-US" dirty="0">
                <a:ea typeface="MS PGothic" charset="0"/>
                <a:cs typeface="MS PGothic" charset="0"/>
              </a:rPr>
              <a:t> </a:t>
            </a:r>
          </a:p>
          <a:p>
            <a:r>
              <a:rPr lang="en-US" dirty="0">
                <a:ea typeface="MS PGothic" charset="0"/>
                <a:cs typeface="MS PGothic" charset="0"/>
              </a:rPr>
              <a:t>The larger the </a:t>
            </a:r>
            <a:r>
              <a:rPr lang="en-US" i="1" dirty="0" err="1">
                <a:ea typeface="MS PGothic" charset="0"/>
                <a:cs typeface="MS PGothic" charset="0"/>
              </a:rPr>
              <a:t>K</a:t>
            </a:r>
            <a:r>
              <a:rPr lang="en-US" baseline="-25000" dirty="0" err="1">
                <a:ea typeface="MS PGothic" charset="0"/>
                <a:cs typeface="MS PGothic" charset="0"/>
              </a:rPr>
              <a:t>a</a:t>
            </a:r>
            <a:r>
              <a:rPr lang="en-US" dirty="0">
                <a:ea typeface="MS PGothic" charset="0"/>
                <a:cs typeface="MS PGothic" charset="0"/>
              </a:rPr>
              <a:t>, the stronger the acid. </a:t>
            </a:r>
          </a:p>
        </p:txBody>
      </p:sp>
    </p:spTree>
    <p:extLst>
      <p:ext uri="{BB962C8B-B14F-4D97-AF65-F5344CB8AC3E}">
        <p14:creationId xmlns:p14="http://schemas.microsoft.com/office/powerpoint/2010/main" val="42862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Conjugate Acid</a:t>
            </a:r>
            <a:r>
              <a:rPr lang="en-US" altLang="en-US" sz="3600" b="1">
                <a:cs typeface="Times New Roman" panose="02020603050405020304" pitchFamily="18" charset="0"/>
              </a:rPr>
              <a:t>–</a:t>
            </a:r>
            <a:r>
              <a:rPr lang="en-US" altLang="en-US" sz="3600" b="1"/>
              <a:t>Base Pairs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3210" y="1015313"/>
            <a:ext cx="11318789" cy="5632622"/>
          </a:xfrm>
        </p:spPr>
        <p:txBody>
          <a:bodyPr>
            <a:normAutofit/>
          </a:bodyPr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339933"/>
              </a:buClr>
              <a:buSzTx/>
              <a:buFontTx/>
              <a:buNone/>
            </a:pPr>
            <a:r>
              <a:rPr lang="en-US" altLang="en-US" dirty="0"/>
              <a:t>In this acid</a:t>
            </a:r>
            <a:r>
              <a:rPr lang="en-US" altLang="en-US" dirty="0">
                <a:cs typeface="Times New Roman" panose="02020603050405020304" pitchFamily="18" charset="0"/>
              </a:rPr>
              <a:t>–</a:t>
            </a:r>
            <a:r>
              <a:rPr lang="en-US" altLang="en-US" dirty="0"/>
              <a:t>base reaction,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an acid, HF, donates H</a:t>
            </a:r>
            <a:r>
              <a:rPr lang="en-US" altLang="en-US" baseline="30000" dirty="0"/>
              <a:t>+ </a:t>
            </a:r>
            <a:r>
              <a:rPr lang="en-US" altLang="en-US" dirty="0"/>
              <a:t>to</a:t>
            </a:r>
            <a:r>
              <a:rPr lang="en-US" altLang="en-US" baseline="30000" dirty="0"/>
              <a:t> </a:t>
            </a:r>
            <a:r>
              <a:rPr lang="en-US" altLang="en-US" dirty="0"/>
              <a:t>form its conjugate base, F</a:t>
            </a:r>
            <a:r>
              <a:rPr lang="en-US" altLang="en-US" baseline="30000" dirty="0">
                <a:sym typeface="Symbol" panose="05050102010706020507" pitchFamily="18" charset="2"/>
              </a:rPr>
              <a:t></a:t>
            </a:r>
            <a:endParaRPr lang="en-US" altLang="en-US" dirty="0">
              <a:sym typeface="Symbol" panose="05050102010706020507" pitchFamily="18" charset="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a base, H</a:t>
            </a:r>
            <a:r>
              <a:rPr lang="en-US" altLang="en-US" baseline="-25000" dirty="0"/>
              <a:t>2</a:t>
            </a:r>
            <a:r>
              <a:rPr lang="en-US" altLang="en-US" dirty="0"/>
              <a:t>O, accepts H</a:t>
            </a:r>
            <a:r>
              <a:rPr lang="en-US" altLang="en-US" baseline="30000" dirty="0"/>
              <a:t>+</a:t>
            </a:r>
            <a:r>
              <a:rPr lang="en-US" altLang="en-US" dirty="0"/>
              <a:t> to form its conjugate acid, 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endParaRPr lang="en-US" alt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there are two conjugate acid</a:t>
            </a:r>
            <a:r>
              <a:rPr lang="en-US" altLang="en-US" dirty="0">
                <a:cs typeface="Times New Roman" panose="02020603050405020304" pitchFamily="18" charset="0"/>
              </a:rPr>
              <a:t>–</a:t>
            </a:r>
            <a:r>
              <a:rPr lang="en-US" altLang="en-US" dirty="0"/>
              <a:t>base pairs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34F511D-13A6-4474-9D4E-9009BB982123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29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0485" name="Picture 6" descr="08_Pg290_UnFigur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11" y="3163330"/>
            <a:ext cx="5329489" cy="288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Bases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600200"/>
            <a:ext cx="7924800" cy="42672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buClr>
                <a:srgbClr val="33CC33"/>
              </a:buClr>
              <a:buSzTx/>
              <a:buFontTx/>
              <a:buNone/>
            </a:pPr>
            <a:r>
              <a:rPr lang="en-US" altLang="en-US" sz="2400" b="1"/>
              <a:t>Arrhenius bases </a:t>
            </a:r>
          </a:p>
          <a:p>
            <a:pPr eaLnBrk="1" hangingPunct="1">
              <a:spcBef>
                <a:spcPct val="1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produce OH</a:t>
            </a:r>
            <a:r>
              <a:rPr lang="en-US" altLang="en-US" sz="2400" baseline="30000">
                <a:sym typeface="Symbol" panose="05050102010706020507" pitchFamily="18" charset="2"/>
              </a:rPr>
              <a:t></a:t>
            </a:r>
            <a:r>
              <a:rPr lang="en-US" altLang="en-US" sz="2400"/>
              <a:t> ions in water</a:t>
            </a:r>
          </a:p>
          <a:p>
            <a:pPr eaLnBrk="1" hangingPunct="1">
              <a:spcBef>
                <a:spcPct val="1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taste bitter or chalky</a:t>
            </a:r>
          </a:p>
          <a:p>
            <a:pPr eaLnBrk="1" hangingPunct="1">
              <a:spcBef>
                <a:spcPct val="1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are electrolytes</a:t>
            </a:r>
          </a:p>
          <a:p>
            <a:pPr eaLnBrk="1" hangingPunct="1">
              <a:spcBef>
                <a:spcPct val="1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feel soapy and slippery</a:t>
            </a:r>
          </a:p>
          <a:p>
            <a:pPr eaLnBrk="1" hangingPunct="1">
              <a:spcBef>
                <a:spcPct val="1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neutralize acids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169F3F7-F50B-421B-A285-424F534D71C9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197" name="Picture 1031" descr="08_Pg287_Un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3784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Conjugate Acid</a:t>
            </a:r>
            <a:r>
              <a:rPr lang="en-US" altLang="en-US" sz="3600" b="1">
                <a:cs typeface="Times New Roman" panose="02020603050405020304" pitchFamily="18" charset="0"/>
              </a:rPr>
              <a:t>–</a:t>
            </a:r>
            <a:r>
              <a:rPr lang="en-US" altLang="en-US" sz="3600" b="1"/>
              <a:t>Base Pairs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560173" y="1143000"/>
            <a:ext cx="11046940" cy="4267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339933"/>
              </a:buClr>
              <a:buSzTx/>
              <a:buFontTx/>
              <a:buNone/>
            </a:pPr>
            <a:r>
              <a:rPr lang="en-US" altLang="en-US" dirty="0"/>
              <a:t>In this acid</a:t>
            </a:r>
            <a:r>
              <a:rPr lang="en-US" altLang="en-US" dirty="0">
                <a:cs typeface="Times New Roman" panose="02020603050405020304" pitchFamily="18" charset="0"/>
              </a:rPr>
              <a:t>–</a:t>
            </a:r>
            <a:r>
              <a:rPr lang="en-US" altLang="en-US" dirty="0"/>
              <a:t>base reaction,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the first conjugate acid</a:t>
            </a:r>
            <a:r>
              <a:rPr lang="en-US" altLang="en-US" dirty="0">
                <a:cs typeface="Times New Roman" panose="02020603050405020304" pitchFamily="18" charset="0"/>
              </a:rPr>
              <a:t>–</a:t>
            </a:r>
            <a:r>
              <a:rPr lang="en-US" altLang="en-US" dirty="0"/>
              <a:t>base pair is HF, which donates H</a:t>
            </a:r>
            <a:r>
              <a:rPr lang="en-US" altLang="en-US" baseline="30000" dirty="0"/>
              <a:t>+ </a:t>
            </a:r>
            <a:r>
              <a:rPr lang="en-US" altLang="en-US" dirty="0"/>
              <a:t>to</a:t>
            </a:r>
            <a:r>
              <a:rPr lang="en-US" altLang="en-US" baseline="30000" dirty="0"/>
              <a:t> </a:t>
            </a:r>
            <a:r>
              <a:rPr lang="en-US" altLang="en-US" dirty="0"/>
              <a:t>form its conjugate base, F</a:t>
            </a:r>
            <a:r>
              <a:rPr lang="en-US" altLang="en-US" baseline="30000" dirty="0">
                <a:sym typeface="Symbol" panose="05050102010706020507" pitchFamily="18" charset="2"/>
              </a:rPr>
              <a:t></a:t>
            </a:r>
            <a:r>
              <a:rPr lang="en-US" altLang="en-US" baseline="30000" dirty="0"/>
              <a:t> </a:t>
            </a:r>
            <a:endParaRPr lang="en-US" alt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the other conjugate acid</a:t>
            </a:r>
            <a:r>
              <a:rPr lang="en-US" altLang="en-US" dirty="0"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cs typeface="Arial" panose="020B0604020202020204" pitchFamily="34" charset="0"/>
              </a:rPr>
              <a:t>base pair is </a:t>
            </a:r>
            <a:r>
              <a:rPr lang="en-US" altLang="en-US" dirty="0"/>
              <a:t>H</a:t>
            </a:r>
            <a:r>
              <a:rPr lang="en-US" altLang="en-US" baseline="-25000" dirty="0"/>
              <a:t>2</a:t>
            </a:r>
            <a:r>
              <a:rPr lang="en-US" altLang="en-US" dirty="0"/>
              <a:t>O, which accepts H</a:t>
            </a:r>
            <a:r>
              <a:rPr lang="en-US" altLang="en-US" baseline="30000" dirty="0"/>
              <a:t>+</a:t>
            </a:r>
            <a:r>
              <a:rPr lang="en-US" altLang="en-US" dirty="0"/>
              <a:t> to form its conjugate acid, 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endParaRPr lang="en-US" altLang="en-US" dirty="0"/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each pair </a:t>
            </a:r>
            <a:r>
              <a:rPr lang="en-US" altLang="en-US" dirty="0"/>
              <a:t>is related by a loss and gain of H</a:t>
            </a:r>
            <a:r>
              <a:rPr lang="en-US" altLang="en-US" baseline="30000" dirty="0"/>
              <a:t>+</a:t>
            </a:r>
            <a:r>
              <a:rPr lang="en-US" altLang="en-US" dirty="0"/>
              <a:t>  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1A23504-19A9-46FD-AA71-154E192152F8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30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1509" name="Picture 6" descr="08_Pg290_UnFigur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75" y="3984871"/>
            <a:ext cx="4757095" cy="258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7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015288" cy="914400"/>
          </a:xfrm>
        </p:spPr>
        <p:txBody>
          <a:bodyPr/>
          <a:lstStyle/>
          <a:p>
            <a:pPr algn="ctr"/>
            <a:r>
              <a:rPr lang="en-US" altLang="en-US" sz="3600" b="1" dirty="0"/>
              <a:t>Ion Product of Water, </a:t>
            </a:r>
            <a:r>
              <a:rPr lang="en-US" altLang="en-US" sz="3600" b="1" i="1" dirty="0"/>
              <a:t>K</a:t>
            </a:r>
            <a:r>
              <a:rPr lang="en-US" altLang="en-US" sz="3600" b="1" baseline="-25000" dirty="0"/>
              <a:t>w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sz="half" idx="1"/>
          </p:nvPr>
        </p:nvSpPr>
        <p:spPr>
          <a:xfrm>
            <a:off x="115330" y="1142999"/>
            <a:ext cx="5758247" cy="533194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/>
              <a:t>The ion product constant,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w</a:t>
            </a:r>
            <a:r>
              <a:rPr lang="en-US" altLang="en-US" sz="2400" dirty="0"/>
              <a:t>, for water </a:t>
            </a:r>
          </a:p>
          <a:p>
            <a:pPr eaLnBrk="1" hangingPunct="1">
              <a:lnSpc>
                <a:spcPct val="25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dirty="0"/>
              <a:t>is the product of the concentrations of the hydronium and hydroxide ions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w</a:t>
            </a:r>
            <a:r>
              <a:rPr lang="en-US" altLang="en-US" sz="2400" dirty="0"/>
              <a:t>    =     </a:t>
            </a:r>
            <a:r>
              <a:rPr lang="en-US" altLang="en-US" sz="2400" dirty="0">
                <a:solidFill>
                  <a:srgbClr val="000000"/>
                </a:solidFill>
              </a:rPr>
              <a:t>[H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3</a:t>
            </a:r>
            <a:r>
              <a:rPr lang="en-US" altLang="en-US" sz="2400" dirty="0">
                <a:solidFill>
                  <a:srgbClr val="000000"/>
                </a:solidFill>
              </a:rPr>
              <a:t>O</a:t>
            </a:r>
            <a:r>
              <a:rPr lang="en-US" altLang="en-US" sz="2400" baseline="30000" dirty="0">
                <a:solidFill>
                  <a:srgbClr val="000000"/>
                </a:solidFill>
              </a:rPr>
              <a:t>+</a:t>
            </a:r>
            <a:r>
              <a:rPr lang="en-US" altLang="en-US" sz="2400" dirty="0">
                <a:solidFill>
                  <a:srgbClr val="000000"/>
                </a:solidFill>
              </a:rPr>
              <a:t>] [OH</a:t>
            </a:r>
            <a:r>
              <a:rPr lang="en-US" altLang="en-US" sz="240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</a:t>
            </a:r>
            <a:r>
              <a:rPr lang="en-US" altLang="en-US" sz="2400" dirty="0">
                <a:solidFill>
                  <a:srgbClr val="000000"/>
                </a:solidFill>
              </a:rPr>
              <a:t>]</a:t>
            </a:r>
          </a:p>
          <a:p>
            <a:pPr eaLnBrk="1" hangingPunct="1">
              <a:lnSpc>
                <a:spcPct val="25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can be obtained from the concentrations in pure water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	</a:t>
            </a:r>
            <a:r>
              <a:rPr lang="en-US" altLang="en-US" sz="2400" i="1" dirty="0">
                <a:solidFill>
                  <a:srgbClr val="000000"/>
                </a:solidFill>
              </a:rPr>
              <a:t>K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w</a:t>
            </a:r>
            <a:r>
              <a:rPr lang="en-US" altLang="en-US" sz="2400" dirty="0">
                <a:solidFill>
                  <a:srgbClr val="000000"/>
                </a:solidFill>
              </a:rPr>
              <a:t>    =     [H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3</a:t>
            </a:r>
            <a:r>
              <a:rPr lang="en-US" altLang="en-US" sz="2400" dirty="0">
                <a:solidFill>
                  <a:srgbClr val="000000"/>
                </a:solidFill>
              </a:rPr>
              <a:t>O</a:t>
            </a:r>
            <a:r>
              <a:rPr lang="en-US" altLang="en-US" sz="2400" baseline="30000" dirty="0">
                <a:solidFill>
                  <a:srgbClr val="000000"/>
                </a:solidFill>
              </a:rPr>
              <a:t>+</a:t>
            </a:r>
            <a:r>
              <a:rPr lang="en-US" altLang="en-US" sz="2400" dirty="0">
                <a:solidFill>
                  <a:srgbClr val="000000"/>
                </a:solidFill>
              </a:rPr>
              <a:t>] [OH</a:t>
            </a:r>
            <a:r>
              <a:rPr lang="en-US" altLang="en-US" sz="240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</a:t>
            </a:r>
            <a:r>
              <a:rPr lang="en-US" altLang="en-US" sz="2400" dirty="0">
                <a:solidFill>
                  <a:srgbClr val="000000"/>
                </a:solidFill>
              </a:rPr>
              <a:t>]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	</a:t>
            </a:r>
            <a:r>
              <a:rPr lang="en-US" altLang="en-US" sz="2400" i="1" dirty="0">
                <a:solidFill>
                  <a:srgbClr val="000000"/>
                </a:solidFill>
              </a:rPr>
              <a:t>K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w</a:t>
            </a:r>
            <a:r>
              <a:rPr lang="en-US" altLang="en-US" sz="2400" dirty="0">
                <a:solidFill>
                  <a:srgbClr val="000000"/>
                </a:solidFill>
              </a:rPr>
              <a:t>    =     [1.0 </a:t>
            </a:r>
            <a:r>
              <a:rPr lang="en-US" alt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</a:rPr>
              <a:t> 10</a:t>
            </a:r>
            <a:r>
              <a:rPr lang="en-US" altLang="en-US" sz="240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</a:t>
            </a:r>
            <a:r>
              <a:rPr lang="en-US" altLang="en-US" sz="2400" baseline="30000" dirty="0">
                <a:solidFill>
                  <a:srgbClr val="000000"/>
                </a:solidFill>
              </a:rPr>
              <a:t>7 </a:t>
            </a:r>
            <a:r>
              <a:rPr lang="en-US" altLang="en-US" sz="2400" dirty="0">
                <a:solidFill>
                  <a:srgbClr val="000000"/>
                </a:solidFill>
              </a:rPr>
              <a:t>M] </a:t>
            </a:r>
            <a:r>
              <a:rPr lang="en-US" alt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</a:rPr>
              <a:t> [1.0 </a:t>
            </a:r>
            <a:r>
              <a:rPr lang="en-US" alt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</a:rPr>
              <a:t> 10</a:t>
            </a:r>
            <a:r>
              <a:rPr lang="en-US" altLang="en-US" sz="240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</a:t>
            </a:r>
            <a:r>
              <a:rPr lang="en-US" altLang="en-US" sz="2400" baseline="30000" dirty="0">
                <a:solidFill>
                  <a:srgbClr val="000000"/>
                </a:solidFill>
              </a:rPr>
              <a:t>7 </a:t>
            </a:r>
            <a:r>
              <a:rPr lang="en-US" altLang="en-US" sz="2400" dirty="0">
                <a:solidFill>
                  <a:srgbClr val="000000"/>
                </a:solidFill>
              </a:rPr>
              <a:t>M]   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		 =     1.0 </a:t>
            </a:r>
            <a:r>
              <a:rPr lang="en-US" altLang="en-US" sz="2400" dirty="0">
                <a:solidFill>
                  <a:srgbClr val="000000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</a:rPr>
              <a:t> 10</a:t>
            </a:r>
            <a:r>
              <a:rPr lang="en-US" altLang="en-US" sz="240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</a:t>
            </a:r>
            <a:r>
              <a:rPr lang="en-US" altLang="en-US" sz="2400" baseline="30000"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1770893-B3EF-49FF-A3FC-F138FF0CAB15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31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4" descr="09_Pg364_UnFigu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"/>
          <a:stretch/>
        </p:blipFill>
        <p:spPr>
          <a:xfrm>
            <a:off x="5931780" y="1548714"/>
            <a:ext cx="575977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015288" cy="914400"/>
          </a:xfrm>
        </p:spPr>
        <p:txBody>
          <a:bodyPr/>
          <a:lstStyle/>
          <a:p>
            <a:r>
              <a:rPr lang="en-US" altLang="en-US" sz="3600" b="1"/>
              <a:t>Calculating pH of Solutions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66EFDDA-3D9B-4FAD-95D1-B392C9220E6F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636" name="Text Placeholder 8"/>
          <p:cNvSpPr>
            <a:spLocks noGrp="1"/>
          </p:cNvSpPr>
          <p:nvPr>
            <p:ph type="body" sz="half" idx="1"/>
          </p:nvPr>
        </p:nvSpPr>
        <p:spPr>
          <a:xfrm>
            <a:off x="963827" y="1272145"/>
            <a:ext cx="10651524" cy="544933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dirty="0"/>
              <a:t>pH is the negative log of the hydronium ion concentration.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dirty="0"/>
              <a:t>			pH = </a:t>
            </a:r>
            <a:r>
              <a:rPr lang="en-US" altLang="en-US" dirty="0">
                <a:sym typeface="Symbol" panose="05050102010706020507" pitchFamily="18" charset="2"/>
              </a:rPr>
              <a:t></a:t>
            </a:r>
            <a:r>
              <a:rPr lang="en-US" altLang="en-US" dirty="0"/>
              <a:t>log [H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dirty="0"/>
              <a:t>] </a:t>
            </a:r>
          </a:p>
          <a:p>
            <a:pPr>
              <a:spcBef>
                <a:spcPts val="2100"/>
              </a:spcBef>
              <a:spcAft>
                <a:spcPct val="10000"/>
              </a:spcAft>
              <a:buClr>
                <a:schemeClr val="bg2"/>
              </a:buClr>
              <a:buNone/>
            </a:pPr>
            <a:r>
              <a:rPr lang="en-US" altLang="en-US" b="1" dirty="0">
                <a:solidFill>
                  <a:srgbClr val="227A8F"/>
                </a:solidFill>
              </a:rPr>
              <a:t>Example:</a:t>
            </a:r>
            <a:r>
              <a:rPr lang="en-US" altLang="en-US" i="1" dirty="0"/>
              <a:t>  </a:t>
            </a:r>
            <a:r>
              <a:rPr lang="en-US" altLang="en-US" dirty="0"/>
              <a:t>For a solution with [H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dirty="0"/>
              <a:t>] = 1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10</a:t>
            </a:r>
            <a:r>
              <a:rPr lang="en-US" altLang="en-US" baseline="30000" dirty="0">
                <a:sym typeface="Symbol" panose="05050102010706020507" pitchFamily="18" charset="2"/>
              </a:rPr>
              <a:t></a:t>
            </a:r>
            <a:r>
              <a:rPr lang="en-US" altLang="en-US" baseline="30000" dirty="0"/>
              <a:t> 4 </a:t>
            </a:r>
          </a:p>
          <a:p>
            <a:pPr lvl="2" eaLnBrk="1" hangingPunct="1">
              <a:lnSpc>
                <a:spcPct val="90000"/>
              </a:lnSpc>
              <a:spcAft>
                <a:spcPct val="10000"/>
              </a:spcAft>
              <a:buSzTx/>
              <a:buFontTx/>
              <a:buNone/>
            </a:pPr>
            <a:r>
              <a:rPr lang="en-US" altLang="en-US" sz="2800" baseline="30000" dirty="0"/>
              <a:t>		</a:t>
            </a:r>
            <a:r>
              <a:rPr lang="en-US" altLang="en-US" sz="2800" dirty="0"/>
              <a:t>pH = </a:t>
            </a:r>
            <a:r>
              <a:rPr lang="en-US" altLang="en-US" sz="2800" dirty="0">
                <a:sym typeface="Symbol" panose="05050102010706020507" pitchFamily="18" charset="2"/>
              </a:rPr>
              <a:t></a:t>
            </a:r>
            <a:r>
              <a:rPr lang="en-US" altLang="en-US" sz="2800" dirty="0">
                <a:cs typeface="Arial" panose="020B0604020202020204" pitchFamily="34" charset="0"/>
              </a:rPr>
              <a:t>log [</a:t>
            </a:r>
            <a:r>
              <a:rPr lang="en-US" altLang="en-US" sz="2800" dirty="0"/>
              <a:t>1 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US" altLang="en-US" sz="2800" dirty="0"/>
              <a:t> 10</a:t>
            </a:r>
            <a:r>
              <a:rPr lang="en-US" altLang="en-US" sz="2800" baseline="30000" dirty="0">
                <a:sym typeface="Symbol" panose="05050102010706020507" pitchFamily="18" charset="2"/>
              </a:rPr>
              <a:t></a:t>
            </a:r>
            <a:r>
              <a:rPr lang="en-US" altLang="en-US" sz="2800" baseline="30000" dirty="0"/>
              <a:t> 4 </a:t>
            </a:r>
            <a:r>
              <a:rPr lang="en-US" altLang="en-US" sz="2800" dirty="0"/>
              <a:t>]</a:t>
            </a:r>
            <a:r>
              <a:rPr lang="en-US" altLang="en-US" sz="2800" baseline="30000" dirty="0"/>
              <a:t>	</a:t>
            </a:r>
          </a:p>
          <a:p>
            <a:pPr lvl="2" eaLnBrk="1" hangingPunct="1">
              <a:lnSpc>
                <a:spcPct val="90000"/>
              </a:lnSpc>
              <a:spcAft>
                <a:spcPct val="10000"/>
              </a:spcAft>
              <a:buSzTx/>
              <a:buFontTx/>
              <a:buNone/>
            </a:pPr>
            <a:r>
              <a:rPr lang="en-US" altLang="en-US" sz="2800" dirty="0"/>
              <a:t>		pH = </a:t>
            </a:r>
            <a:r>
              <a:rPr lang="en-US" altLang="en-US" sz="2800" dirty="0">
                <a:sym typeface="Symbol" panose="05050102010706020507" pitchFamily="18" charset="2"/>
              </a:rPr>
              <a:t></a:t>
            </a:r>
            <a:r>
              <a:rPr lang="en-US" altLang="en-US" sz="2800" dirty="0"/>
              <a:t>[</a:t>
            </a:r>
            <a:r>
              <a:rPr lang="en-US" altLang="en-US" sz="2800" dirty="0">
                <a:sym typeface="Symbol" panose="05050102010706020507" pitchFamily="18" charset="2"/>
              </a:rPr>
              <a:t></a:t>
            </a:r>
            <a:r>
              <a:rPr lang="en-US" altLang="en-US" sz="2800" dirty="0"/>
              <a:t>4.0]</a:t>
            </a:r>
          </a:p>
          <a:p>
            <a:pPr lvl="2" eaLnBrk="1" hangingPunct="1">
              <a:lnSpc>
                <a:spcPct val="90000"/>
              </a:lnSpc>
              <a:spcAft>
                <a:spcPct val="10000"/>
              </a:spcAft>
              <a:buSzTx/>
              <a:buFontTx/>
              <a:buNone/>
            </a:pPr>
            <a:r>
              <a:rPr lang="en-US" altLang="en-US" sz="2800" dirty="0"/>
              <a:t>		pH = 4.0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dirty="0"/>
              <a:t>Note:  The number of decimal places in the pH equals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dirty="0"/>
              <a:t>           the significant figures in the coefficient of [H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dirty="0"/>
              <a:t>]. 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dirty="0"/>
              <a:t>				4.</a:t>
            </a:r>
            <a:r>
              <a:rPr lang="en-US" altLang="en-US" b="1" dirty="0">
                <a:solidFill>
                  <a:srgbClr val="227A8F"/>
                </a:solidFill>
              </a:rPr>
              <a:t>0</a:t>
            </a:r>
            <a:r>
              <a:rPr lang="en-US" altLang="en-US" b="1" dirty="0">
                <a:solidFill>
                  <a:schemeClr val="bg2"/>
                </a:solidFill>
              </a:rPr>
              <a:t>       </a:t>
            </a:r>
            <a:r>
              <a:rPr lang="en-US" altLang="en-US" dirty="0"/>
              <a:t>1 SF:  </a:t>
            </a:r>
            <a:r>
              <a:rPr lang="en-US" altLang="en-US" b="1" dirty="0">
                <a:solidFill>
                  <a:schemeClr val="bg2"/>
                </a:solidFill>
              </a:rPr>
              <a:t> </a:t>
            </a:r>
            <a:r>
              <a:rPr lang="en-US" altLang="en-US" b="1" dirty="0">
                <a:solidFill>
                  <a:srgbClr val="227A8F"/>
                </a:solidFill>
              </a:rPr>
              <a:t>1</a:t>
            </a:r>
            <a:r>
              <a:rPr lang="en-US" altLang="en-US" dirty="0">
                <a:solidFill>
                  <a:srgbClr val="FF0066"/>
                </a:solidFill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10</a:t>
            </a:r>
            <a:r>
              <a:rPr lang="en-US" altLang="en-US" baseline="30000" dirty="0">
                <a:sym typeface="Symbol" panose="05050102010706020507" pitchFamily="18" charset="2"/>
              </a:rPr>
              <a:t></a:t>
            </a:r>
            <a:r>
              <a:rPr lang="en-US" altLang="en-US" baseline="30000" dirty="0"/>
              <a:t>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The pH Scale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sz="half" idx="1"/>
          </p:nvPr>
        </p:nvSpPr>
        <p:spPr>
          <a:xfrm>
            <a:off x="667265" y="1070919"/>
            <a:ext cx="8933935" cy="5253681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dirty="0"/>
              <a:t>The pH of a solution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is used to indicate the acidity of a solution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has values that usually range from 0 to 14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is acidic when the values are less than 7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is neutral with a pH of 7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dirty="0"/>
              <a:t>is basic when the values are greater than 7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endParaRPr lang="en-US" altLang="en-US" sz="2400" dirty="0"/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39957D2-9828-4436-97F6-0DC982A31883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Chapter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66BFEEEE-A60C-4089-9F56-60D80379F94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n-US"/>
              <a:t>© 2011 Pearson Education, Inc.</a:t>
            </a: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492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dirty="0" smtClean="0"/>
              <a:t>pH </a:t>
            </a:r>
            <a:r>
              <a:rPr lang="en-US" altLang="en-US" dirty="0"/>
              <a:t>and the pH Scale, Continued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739900" y="950913"/>
            <a:ext cx="8661400" cy="41084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Solving the equation for [H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O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], we have: </a:t>
            </a:r>
          </a:p>
          <a:p>
            <a:pPr algn="ctr" eaLnBrk="1" hangingPunct="1">
              <a:buFontTx/>
              <a:buNone/>
            </a:pPr>
            <a:r>
              <a:rPr lang="en-US" altLang="en-US" sz="3200" dirty="0"/>
              <a:t>INV log (-) pH = [H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O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]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    or alternatively,</a:t>
            </a:r>
          </a:p>
          <a:p>
            <a:pPr algn="ctr" eaLnBrk="1" hangingPunct="1">
              <a:buFontTx/>
              <a:buNone/>
            </a:pPr>
            <a:r>
              <a:rPr lang="en-US" altLang="en-US" sz="3200" dirty="0"/>
              <a:t>10</a:t>
            </a:r>
            <a:r>
              <a:rPr lang="en-US" altLang="en-US" sz="3200" baseline="30000" dirty="0"/>
              <a:t>-pH</a:t>
            </a:r>
            <a:r>
              <a:rPr lang="en-US" altLang="en-US" sz="3200" dirty="0"/>
              <a:t> = [H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O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] </a:t>
            </a:r>
          </a:p>
          <a:p>
            <a:pPr eaLnBrk="1" hangingPunct="1"/>
            <a:r>
              <a:rPr lang="en-US" altLang="en-US" sz="3200" dirty="0" smtClean="0"/>
              <a:t>The </a:t>
            </a:r>
            <a:r>
              <a:rPr lang="en-US" altLang="en-US" sz="3200" dirty="0"/>
              <a:t>number of significant figures in the [H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O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] is:</a:t>
            </a:r>
          </a:p>
        </p:txBody>
      </p:sp>
      <p:pic>
        <p:nvPicPr>
          <p:cNvPr id="63492" name="Picture 4" descr="ch8pg306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188942"/>
            <a:ext cx="8105378" cy="105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846929"/>
              </p:ext>
            </p:extLst>
          </p:nvPr>
        </p:nvGraphicFramePr>
        <p:xfrm>
          <a:off x="838201" y="2235478"/>
          <a:ext cx="10361100" cy="34774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72220"/>
                <a:gridCol w="2072220"/>
                <a:gridCol w="2072220"/>
                <a:gridCol w="1896192"/>
                <a:gridCol w="2248248"/>
              </a:tblGrid>
              <a:tr h="695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[H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[OH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Acidic/Basic?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 x 10</a:t>
                      </a:r>
                      <a:r>
                        <a:rPr lang="en-US" sz="2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4.1x10</a:t>
                      </a:r>
                      <a:r>
                        <a:rPr lang="en-US" sz="2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 flipV="1">
            <a:off x="-2970426" y="-171000"/>
            <a:ext cx="1444367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Complete the following table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82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8_05_Ta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9504"/>
            <a:ext cx="6285928" cy="42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08_07_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"/>
          <a:stretch>
            <a:fillRect/>
          </a:stretch>
        </p:blipFill>
        <p:spPr bwMode="auto">
          <a:xfrm>
            <a:off x="6054810" y="2281710"/>
            <a:ext cx="6054811" cy="44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99051" y="164680"/>
            <a:ext cx="2812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i="1" dirty="0" err="1" smtClean="0"/>
              <a:t>K</a:t>
            </a:r>
            <a:r>
              <a:rPr lang="en-US" altLang="en-US" sz="4000" i="1" baseline="-25000" dirty="0" err="1" smtClean="0"/>
              <a:t>a</a:t>
            </a:r>
            <a:r>
              <a:rPr lang="en-US" altLang="en-US" sz="4000" i="1" baseline="-25000" dirty="0" smtClean="0"/>
              <a:t>   </a:t>
            </a:r>
            <a:r>
              <a:rPr lang="en-US" altLang="en-US" sz="4000" i="1" dirty="0" smtClean="0"/>
              <a:t>and</a:t>
            </a:r>
            <a:r>
              <a:rPr lang="en-US" altLang="en-US" sz="4000" i="1" baseline="-25000" dirty="0" smtClean="0"/>
              <a:t> </a:t>
            </a:r>
            <a:r>
              <a:rPr lang="en-US" altLang="en-US" sz="4000" dirty="0" err="1" smtClean="0"/>
              <a:t>p</a:t>
            </a:r>
            <a:r>
              <a:rPr lang="en-US" altLang="en-US" sz="4000" i="1" dirty="0" err="1" smtClean="0"/>
              <a:t>K</a:t>
            </a:r>
            <a:r>
              <a:rPr lang="en-US" altLang="en-US" sz="4000" i="1" baseline="-25000" dirty="0" err="1" smtClean="0"/>
              <a:t>a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7305086" y="1432751"/>
            <a:ext cx="2745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err="1" smtClean="0"/>
              <a:t>p</a:t>
            </a:r>
            <a:r>
              <a:rPr lang="en-US" altLang="en-US" sz="3600" i="1" dirty="0" err="1" smtClean="0"/>
              <a:t>K</a:t>
            </a:r>
            <a:r>
              <a:rPr lang="en-US" altLang="en-US" sz="3600" i="1" baseline="-25000" dirty="0" err="1" smtClean="0"/>
              <a:t>a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= - log </a:t>
            </a:r>
            <a:r>
              <a:rPr lang="en-US" altLang="en-US" sz="3600" i="1" dirty="0" err="1"/>
              <a:t>K</a:t>
            </a:r>
            <a:r>
              <a:rPr lang="en-US" altLang="en-US" sz="3600" i="1" baseline="-25000" dirty="0" err="1"/>
              <a:t>a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96560" y="4508924"/>
            <a:ext cx="53381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Those </a:t>
            </a:r>
            <a:r>
              <a:rPr lang="en-US" altLang="en-US" sz="3200" i="1" dirty="0" err="1"/>
              <a:t>K</a:t>
            </a:r>
            <a:r>
              <a:rPr lang="en-US" altLang="en-US" sz="3200" i="1" baseline="-25000" dirty="0" err="1"/>
              <a:t>a</a:t>
            </a:r>
            <a:r>
              <a:rPr lang="en-US" altLang="en-US" sz="3200" dirty="0"/>
              <a:t> values closer to 1 are the stronger acids. The </a:t>
            </a:r>
            <a:r>
              <a:rPr lang="en-US" altLang="en-US" sz="3200" dirty="0" err="1"/>
              <a:t>p</a:t>
            </a:r>
            <a:r>
              <a:rPr lang="en-US" altLang="en-US" sz="3200" i="1" dirty="0" err="1"/>
              <a:t>K</a:t>
            </a:r>
            <a:r>
              <a:rPr lang="en-US" altLang="en-US" sz="3200" i="1" baseline="-25000" dirty="0" err="1"/>
              <a:t>a</a:t>
            </a:r>
            <a:r>
              <a:rPr lang="en-US" altLang="en-US" sz="3200" dirty="0"/>
              <a:t> values for the stronger acids are low.</a:t>
            </a:r>
          </a:p>
        </p:txBody>
      </p:sp>
    </p:spTree>
    <p:extLst>
      <p:ext uri="{BB962C8B-B14F-4D97-AF65-F5344CB8AC3E}">
        <p14:creationId xmlns:p14="http://schemas.microsoft.com/office/powerpoint/2010/main" val="1009243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Le </a:t>
            </a:r>
            <a:r>
              <a:rPr lang="en-US" altLang="en-US" b="1" dirty="0" err="1" smtClean="0"/>
              <a:t>Ch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â</a:t>
            </a:r>
            <a:r>
              <a:rPr lang="en-US" altLang="en-US" b="1" dirty="0" err="1" smtClean="0"/>
              <a:t>telier’s</a:t>
            </a:r>
            <a:r>
              <a:rPr lang="en-US" altLang="en-US" b="1" dirty="0" smtClean="0"/>
              <a:t> Principle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362" y="1639888"/>
            <a:ext cx="11096368" cy="46085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dirty="0" smtClean="0"/>
              <a:t>Chemical equilibrium can be disturbed by a change in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 smtClean="0"/>
              <a:t>concentration, volume, or temperature.  Altering any of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 smtClean="0"/>
              <a:t>these conditions puts the system under</a:t>
            </a:r>
            <a:r>
              <a:rPr lang="en-US" altLang="en-US" sz="3200" i="1" dirty="0" smtClean="0"/>
              <a:t> stress</a:t>
            </a:r>
            <a:r>
              <a:rPr lang="en-US" altLang="en-US" sz="3200" dirty="0" smtClean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2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b="1" dirty="0" smtClean="0"/>
              <a:t>Le </a:t>
            </a:r>
            <a:r>
              <a:rPr lang="en-US" altLang="en-US" sz="3200" b="1" dirty="0" err="1" smtClean="0"/>
              <a:t>Ch</a:t>
            </a:r>
            <a:r>
              <a:rPr lang="en-US" altLang="en-US" sz="3200" b="1" dirty="0" err="1" smtClean="0">
                <a:cs typeface="Times New Roman" panose="02020603050405020304" pitchFamily="18" charset="0"/>
              </a:rPr>
              <a:t>â</a:t>
            </a:r>
            <a:r>
              <a:rPr lang="en-US" altLang="en-US" sz="3200" b="1" dirty="0" err="1" smtClean="0"/>
              <a:t>telier’s</a:t>
            </a:r>
            <a:r>
              <a:rPr lang="en-US" altLang="en-US" sz="3200" b="1" dirty="0" smtClean="0"/>
              <a:t> principle</a:t>
            </a:r>
            <a:r>
              <a:rPr lang="en-US" altLang="en-US" sz="3200" dirty="0" smtClean="0"/>
              <a:t> states that</a:t>
            </a:r>
          </a:p>
          <a:p>
            <a:r>
              <a:rPr lang="en-US" altLang="en-US" sz="3200" dirty="0" smtClean="0"/>
              <a:t>when a system at equilibrium is disturbed, the system will shift in the direction that will reduce that stress.</a:t>
            </a:r>
          </a:p>
          <a:p>
            <a:pPr eaLnBrk="1" hangingPunct="1"/>
            <a:r>
              <a:rPr lang="en-US" altLang="en-US" sz="3200" dirty="0" smtClean="0"/>
              <a:t>there will be a change in the rate of the forward or  reverse reaction to return the system to equilibrium.</a:t>
            </a:r>
          </a:p>
        </p:txBody>
      </p:sp>
    </p:spTree>
    <p:extLst>
      <p:ext uri="{BB962C8B-B14F-4D97-AF65-F5344CB8AC3E}">
        <p14:creationId xmlns:p14="http://schemas.microsoft.com/office/powerpoint/2010/main" val="8405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Changing Concentrations</a:t>
            </a:r>
          </a:p>
        </p:txBody>
      </p:sp>
      <p:sp>
        <p:nvSpPr>
          <p:cNvPr id="68611" name="Text Box 8"/>
          <p:cNvSpPr txBox="1">
            <a:spLocks noChangeArrowheads="1"/>
          </p:cNvSpPr>
          <p:nvPr/>
        </p:nvSpPr>
        <p:spPr bwMode="auto">
          <a:xfrm>
            <a:off x="518984" y="1237221"/>
            <a:ext cx="9928654" cy="601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dirty="0"/>
              <a:t>For the following reaction at equilibrium, </a:t>
            </a:r>
          </a:p>
          <a:p>
            <a:pPr>
              <a:spcBef>
                <a:spcPct val="20000"/>
              </a:spcBef>
            </a:pPr>
            <a:r>
              <a:rPr lang="en-US" altLang="en-US" sz="3200" dirty="0"/>
              <a:t>		</a:t>
            </a:r>
          </a:p>
          <a:p>
            <a:pPr>
              <a:spcBef>
                <a:spcPct val="20000"/>
              </a:spcBef>
              <a:spcAft>
                <a:spcPts val="12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altLang="en-US" sz="3200" dirty="0"/>
              <a:t>the rate of the forward reaction is increased to relieve the stress when more H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or I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is added, or HI is removed.</a:t>
            </a:r>
          </a:p>
          <a:p>
            <a:pPr>
              <a:spcAft>
                <a:spcPts val="12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altLang="en-US" sz="3200" dirty="0"/>
              <a:t>the rate of the reverse reaction is increased to relieve the stress when H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or I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is removed or more HI is added.</a:t>
            </a:r>
          </a:p>
          <a:p>
            <a:pPr>
              <a:buClr>
                <a:srgbClr val="800000"/>
              </a:buClr>
            </a:pPr>
            <a:endParaRPr lang="en-US" altLang="en-US" dirty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US" altLang="en-US" dirty="0"/>
          </a:p>
        </p:txBody>
      </p:sp>
      <p:pic>
        <p:nvPicPr>
          <p:cNvPr id="68612" name="Picture 5" descr="9.5_pg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4" y="1944130"/>
            <a:ext cx="4015071" cy="50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3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Adding Reactant or Product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843" y="1676399"/>
            <a:ext cx="11747157" cy="4955059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Tx/>
              <a:buNone/>
            </a:pPr>
            <a:r>
              <a:rPr lang="en-US" altLang="en-US" dirty="0" smtClean="0"/>
              <a:t>The equilibrium shifts toward</a:t>
            </a:r>
          </a:p>
          <a:p>
            <a:pPr eaLnBrk="1" hangingPunct="1"/>
            <a:r>
              <a:rPr lang="en-US" altLang="en-US" dirty="0" smtClean="0"/>
              <a:t>products when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) or I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) is added.</a:t>
            </a:r>
          </a:p>
          <a:p>
            <a:pPr eaLnBrk="1" hangingPunct="1"/>
            <a:r>
              <a:rPr lang="en-US" altLang="en-US" dirty="0" smtClean="0"/>
              <a:t>reactants when HI(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) is added.</a:t>
            </a:r>
          </a:p>
          <a:p>
            <a:pPr eaLnBrk="1" hangingPunct="1">
              <a:buClr>
                <a:schemeClr val="bg2"/>
              </a:buClr>
              <a:buFontTx/>
              <a:buNone/>
            </a:pPr>
            <a:endParaRPr lang="en-US" altLang="en-US" dirty="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endParaRPr lang="en-US" altLang="en-US" dirty="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altLang="en-US" dirty="0" smtClean="0"/>
              <a:t>		</a:t>
            </a:r>
          </a:p>
        </p:txBody>
      </p:sp>
      <p:sp>
        <p:nvSpPr>
          <p:cNvPr id="70660" name="AutoShape 18"/>
          <p:cNvSpPr>
            <a:spLocks noChangeArrowheads="1"/>
          </p:cNvSpPr>
          <p:nvPr/>
        </p:nvSpPr>
        <p:spPr bwMode="auto">
          <a:xfrm>
            <a:off x="4953000" y="3200400"/>
            <a:ext cx="1600200" cy="1066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</a:rPr>
              <a:t>Add H</a:t>
            </a:r>
            <a:r>
              <a:rPr lang="en-US" altLang="en-US" sz="1800" b="1" baseline="-25000">
                <a:solidFill>
                  <a:srgbClr val="FF0000"/>
                </a:solidFill>
              </a:rPr>
              <a:t>2 </a:t>
            </a:r>
            <a:r>
              <a:rPr lang="en-US" altLang="en-US" sz="1800" b="1">
                <a:solidFill>
                  <a:srgbClr val="FF0000"/>
                </a:solidFill>
              </a:rPr>
              <a:t>or I</a:t>
            </a:r>
            <a:r>
              <a:rPr lang="en-US" altLang="en-US" sz="18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661" name="AutoShape 19"/>
          <p:cNvSpPr>
            <a:spLocks noChangeArrowheads="1"/>
          </p:cNvSpPr>
          <p:nvPr/>
        </p:nvSpPr>
        <p:spPr bwMode="auto">
          <a:xfrm flipH="1">
            <a:off x="4876800" y="4800600"/>
            <a:ext cx="1600200" cy="1066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</a:rPr>
              <a:t>Add HI</a:t>
            </a:r>
            <a:endParaRPr lang="en-US" altLang="en-US" sz="1800" b="1" baseline="-25000">
              <a:solidFill>
                <a:srgbClr val="FF0000"/>
              </a:solidFill>
            </a:endParaRPr>
          </a:p>
        </p:txBody>
      </p:sp>
      <p:pic>
        <p:nvPicPr>
          <p:cNvPr id="70662" name="Picture 7" descr="9.5_pg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343401"/>
            <a:ext cx="36385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Identify each as a characteristic of an 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A. acid       or        B. base.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____1.  has a sour taste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____2.  produces OH</a:t>
            </a:r>
            <a:r>
              <a:rPr lang="en-US" altLang="en-US" sz="2800" baseline="300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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 aqueous solutions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____3.  has a chalky taste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____4.  is an electrolyte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____5.  produces H</a:t>
            </a:r>
            <a:r>
              <a:rPr lang="en-US" altLang="en-US" sz="2400" baseline="30000" dirty="0" smtClean="0">
                <a:ea typeface="ＭＳ Ｐゴシック" panose="020B0600070205080204" pitchFamily="34" charset="-128"/>
              </a:rPr>
              <a:t>+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 aqueous solutions</a:t>
            </a:r>
          </a:p>
        </p:txBody>
      </p:sp>
    </p:spTree>
    <p:extLst>
      <p:ext uri="{BB962C8B-B14F-4D97-AF65-F5344CB8AC3E}">
        <p14:creationId xmlns:p14="http://schemas.microsoft.com/office/powerpoint/2010/main" val="3416408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Removing Reactant or Product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676400"/>
            <a:ext cx="7467600" cy="4495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Tx/>
              <a:buNone/>
            </a:pPr>
            <a:r>
              <a:rPr lang="en-US" altLang="en-US" smtClean="0"/>
              <a:t>The system shifts toward </a:t>
            </a:r>
          </a:p>
          <a:p>
            <a:pPr eaLnBrk="1" hangingPunct="1">
              <a:buClr>
                <a:schemeClr val="bg2"/>
              </a:buClr>
              <a:buFontTx/>
              <a:buNone/>
            </a:pPr>
            <a:r>
              <a:rPr lang="en-US" altLang="en-US" smtClean="0"/>
              <a:t> 		</a:t>
            </a:r>
          </a:p>
          <a:p>
            <a:pPr eaLnBrk="1" hangingPunct="1"/>
            <a:r>
              <a:rPr lang="en-US" altLang="en-US" smtClean="0"/>
              <a:t>a reverse reaction when H</a:t>
            </a:r>
            <a:r>
              <a:rPr lang="en-US" altLang="en-US" baseline="-25000" smtClean="0"/>
              <a:t>2</a:t>
            </a:r>
            <a:r>
              <a:rPr lang="en-US" altLang="en-US" smtClean="0"/>
              <a:t> or I</a:t>
            </a:r>
            <a:r>
              <a:rPr lang="en-US" altLang="en-US" baseline="-25000" smtClean="0"/>
              <a:t>2</a:t>
            </a:r>
            <a:r>
              <a:rPr lang="en-US" altLang="en-US" smtClean="0"/>
              <a:t> is removed.</a:t>
            </a:r>
          </a:p>
          <a:p>
            <a:pPr eaLnBrk="1" hangingPunct="1"/>
            <a:r>
              <a:rPr lang="en-US" altLang="en-US" smtClean="0"/>
              <a:t>a forward reaction when HI(</a:t>
            </a:r>
            <a:r>
              <a:rPr lang="en-US" altLang="en-US" i="1" smtClean="0"/>
              <a:t>g</a:t>
            </a:r>
            <a:r>
              <a:rPr lang="en-US" altLang="en-US" smtClean="0"/>
              <a:t>) is removed.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mtClean="0"/>
              <a:t>	  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mtClean="0"/>
              <a:t>	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mtClean="0"/>
              <a:t> 	</a:t>
            </a:r>
          </a:p>
        </p:txBody>
      </p:sp>
      <p:pic>
        <p:nvPicPr>
          <p:cNvPr id="72708" name="Picture 13" descr="9.5_pg5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9" y="2190750"/>
            <a:ext cx="347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14" descr="9.5_pg5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05214"/>
            <a:ext cx="377983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7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Predict any shift in the forward or reverse reactions for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each of the following changes on the reaction.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	</a:t>
            </a:r>
            <a:endParaRPr lang="en-US" altLang="en-US" sz="1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1.  H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S(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g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 is added.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2.  NH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3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g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is removed.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3.  A catalyst is added.</a:t>
            </a:r>
          </a:p>
        </p:txBody>
      </p:sp>
      <p:pic>
        <p:nvPicPr>
          <p:cNvPr id="5" name="Picture 5" descr="9.5_pg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14" y="2720546"/>
            <a:ext cx="4489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192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Temperature Change and Endothermic Reactions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751" y="1676400"/>
            <a:ext cx="11417644" cy="49530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Tx/>
              <a:buNone/>
            </a:pPr>
            <a:r>
              <a:rPr lang="en-US" altLang="en-US" dirty="0" smtClean="0"/>
              <a:t>For an </a:t>
            </a:r>
            <a:r>
              <a:rPr lang="en-US" altLang="en-US" b="1" dirty="0" smtClean="0"/>
              <a:t>endothermic reaction </a:t>
            </a:r>
            <a:r>
              <a:rPr lang="en-US" altLang="en-US" dirty="0" smtClean="0"/>
              <a:t>at equilibrium, heat is a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dirty="0" smtClean="0"/>
              <a:t>reactant.</a:t>
            </a:r>
          </a:p>
          <a:p>
            <a:pPr eaLnBrk="1" hangingPunct="1"/>
            <a:r>
              <a:rPr lang="en-US" altLang="en-US" dirty="0" smtClean="0"/>
              <a:t>A decrease in temperature (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) removes heat, shifting the equilibrium toward the reactants.</a:t>
            </a:r>
          </a:p>
          <a:p>
            <a:pPr eaLnBrk="1" hangingPunct="1"/>
            <a:r>
              <a:rPr lang="en-US" altLang="en-US" dirty="0" smtClean="0"/>
              <a:t>An increase in temperature adds heat, shifting the equilibrium toward the products.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endParaRPr lang="en-US" altLang="en-US" dirty="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endParaRPr lang="en-US" altLang="en-US" dirty="0" smtClean="0"/>
          </a:p>
          <a:p>
            <a:pPr eaLnBrk="1" hangingPunct="1">
              <a:spcBef>
                <a:spcPct val="30000"/>
              </a:spcBef>
              <a:buClr>
                <a:schemeClr val="bg2"/>
              </a:buClr>
              <a:buFontTx/>
              <a:buNone/>
            </a:pPr>
            <a:r>
              <a:rPr lang="en-US" altLang="en-US" dirty="0" smtClean="0"/>
              <a:t>           </a:t>
            </a:r>
          </a:p>
        </p:txBody>
      </p:sp>
      <p:pic>
        <p:nvPicPr>
          <p:cNvPr id="89092" name="Picture 7" descr="9.5_pg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4" y="4200526"/>
            <a:ext cx="56419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7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999572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Temperature Change and Exothermic Reactions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676400"/>
            <a:ext cx="11532973" cy="49530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Tx/>
              <a:buNone/>
            </a:pPr>
            <a:r>
              <a:rPr lang="en-US" altLang="en-US" dirty="0" smtClean="0"/>
              <a:t>For an </a:t>
            </a:r>
            <a:r>
              <a:rPr lang="en-US" altLang="en-US" b="1" dirty="0" smtClean="0"/>
              <a:t>exothermic reaction </a:t>
            </a:r>
            <a:r>
              <a:rPr lang="en-US" altLang="en-US" dirty="0" smtClean="0"/>
              <a:t>at equilibrium,</a:t>
            </a:r>
          </a:p>
          <a:p>
            <a:pPr eaLnBrk="1" hangingPunct="1">
              <a:buClr>
                <a:srgbClr val="800000"/>
              </a:buClr>
            </a:pPr>
            <a:r>
              <a:rPr lang="en-US" altLang="en-US" dirty="0" smtClean="0"/>
              <a:t>an increase in temperature adds heat and the equilibrium shifts toward the reactants.</a:t>
            </a:r>
          </a:p>
          <a:p>
            <a:pPr eaLnBrk="1" hangingPunct="1"/>
            <a:r>
              <a:rPr lang="en-US" altLang="en-US" dirty="0" smtClean="0"/>
              <a:t>a decrease in temperature (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) removes heat and the equilibrium shifts toward the products.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endParaRPr lang="en-US" altLang="en-US" dirty="0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None/>
            </a:pPr>
            <a:endParaRPr lang="en-US" altLang="en-US" dirty="0" smtClean="0"/>
          </a:p>
          <a:p>
            <a:pPr eaLnBrk="1" hangingPunct="1">
              <a:spcBef>
                <a:spcPct val="30000"/>
              </a:spcBef>
              <a:buClr>
                <a:schemeClr val="bg2"/>
              </a:buClr>
              <a:buFontTx/>
              <a:buNone/>
            </a:pPr>
            <a:r>
              <a:rPr lang="en-US" altLang="en-US" dirty="0" smtClean="0"/>
              <a:t>            </a:t>
            </a:r>
          </a:p>
        </p:txBody>
      </p:sp>
      <p:pic>
        <p:nvPicPr>
          <p:cNvPr id="91140" name="Picture 7" descr="9.5_pg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4090087"/>
            <a:ext cx="5149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Indicate if each change on a reaction at equilibrium shifts</a:t>
            </a:r>
          </a:p>
          <a:p>
            <a:pPr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  <a:p>
            <a:pPr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towards the products or reactants or does not change the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equilibrium.</a:t>
            </a:r>
          </a:p>
          <a:p>
            <a:pPr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1.  adding NO(</a:t>
            </a:r>
            <a:r>
              <a:rPr lang="en-US" altLang="en-US" i="1" dirty="0">
                <a:ea typeface="ＭＳ Ｐゴシック" panose="020B0600070205080204" pitchFamily="34" charset="-128"/>
              </a:rPr>
              <a:t>g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2.  raising the temperature</a:t>
            </a:r>
          </a:p>
          <a:p>
            <a:endParaRPr lang="en-US" dirty="0"/>
          </a:p>
        </p:txBody>
      </p:sp>
      <p:pic>
        <p:nvPicPr>
          <p:cNvPr id="4" name="Picture 5" descr="9.5_pg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16" y="2358082"/>
            <a:ext cx="55308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41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Relationship between pH and </a:t>
            </a:r>
            <a:r>
              <a:rPr lang="en-US" altLang="en-US" b="1" dirty="0" err="1" smtClean="0"/>
              <a:t>p</a:t>
            </a:r>
            <a:r>
              <a:rPr lang="en-US" altLang="en-US" b="1" i="1" dirty="0" err="1" smtClean="0"/>
              <a:t>K</a:t>
            </a:r>
            <a:r>
              <a:rPr lang="en-US" altLang="en-US" b="1" i="1" baseline="-25000" dirty="0" err="1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57" y="1380782"/>
            <a:ext cx="10515600" cy="4351338"/>
          </a:xfrm>
        </p:spPr>
        <p:txBody>
          <a:bodyPr/>
          <a:lstStyle/>
          <a:p>
            <a:pPr>
              <a:buNone/>
            </a:pPr>
            <a:endParaRPr lang="en-US" altLang="en-US" dirty="0"/>
          </a:p>
          <a:p>
            <a:r>
              <a:rPr lang="en-US" altLang="en-US" dirty="0"/>
              <a:t>pH and </a:t>
            </a:r>
            <a:r>
              <a:rPr lang="en-US" altLang="en-US" dirty="0" err="1"/>
              <a:t>p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a</a:t>
            </a:r>
            <a:r>
              <a:rPr lang="en-US" altLang="en-US" dirty="0"/>
              <a:t> are two numbers associated with weak acid solutions. </a:t>
            </a:r>
          </a:p>
          <a:p>
            <a:endParaRPr lang="en-US" altLang="en-US" dirty="0"/>
          </a:p>
          <a:p>
            <a:r>
              <a:rPr lang="en-US" altLang="en-US" dirty="0" err="1"/>
              <a:t>p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a</a:t>
            </a:r>
            <a:r>
              <a:rPr lang="en-US" altLang="en-US" dirty="0"/>
              <a:t> gives us the fraction of acid molecules that will dissociate, that is, </a:t>
            </a:r>
            <a:r>
              <a:rPr lang="en-US" altLang="en-US" dirty="0" err="1"/>
              <a:t>p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a</a:t>
            </a:r>
            <a:r>
              <a:rPr lang="en-US" altLang="en-US" dirty="0"/>
              <a:t> gives the ratio of conjugate base and hydronium ion to weak acid.</a:t>
            </a:r>
          </a:p>
          <a:p>
            <a:endParaRPr lang="en-US" altLang="en-US" dirty="0"/>
          </a:p>
          <a:p>
            <a:r>
              <a:rPr lang="en-US" altLang="en-US" dirty="0"/>
              <a:t>pH tells how much hydronium ion is present in solution.  </a:t>
            </a:r>
          </a:p>
        </p:txBody>
      </p:sp>
    </p:spTree>
    <p:extLst>
      <p:ext uri="{BB962C8B-B14F-4D97-AF65-F5344CB8AC3E}">
        <p14:creationId xmlns:p14="http://schemas.microsoft.com/office/powerpoint/2010/main" val="3408352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0" y="491095"/>
            <a:ext cx="11928389" cy="3792581"/>
          </a:xfrm>
        </p:spPr>
        <p:txBody>
          <a:bodyPr>
            <a:normAutofit/>
          </a:bodyPr>
          <a:lstStyle/>
          <a:p>
            <a:pPr marL="609600" indent="-609600"/>
            <a:r>
              <a:rPr lang="en-US" altLang="en-US" dirty="0"/>
              <a:t>At constant temperature, </a:t>
            </a:r>
            <a:r>
              <a:rPr lang="en-US" altLang="en-US" dirty="0" err="1"/>
              <a:t>p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a</a:t>
            </a:r>
            <a:r>
              <a:rPr lang="en-US" altLang="en-US" dirty="0"/>
              <a:t> does not change if an acid or a base is added to a weak acid </a:t>
            </a:r>
            <a:r>
              <a:rPr lang="en-US" altLang="en-US" dirty="0" smtClean="0"/>
              <a:t>solution</a:t>
            </a:r>
          </a:p>
          <a:p>
            <a:pPr marL="609600" indent="-609600"/>
            <a:r>
              <a:rPr lang="en-US" altLang="en-US" dirty="0"/>
              <a:t>T</a:t>
            </a:r>
            <a:r>
              <a:rPr lang="en-US" altLang="en-US" dirty="0" smtClean="0"/>
              <a:t>he </a:t>
            </a:r>
            <a:r>
              <a:rPr lang="en-US" altLang="en-US" dirty="0"/>
              <a:t>pH does change if an acid or a base is added to a weak acid solution. </a:t>
            </a:r>
          </a:p>
          <a:p>
            <a:pPr marL="609600" indent="-609600"/>
            <a:endParaRPr lang="en-US" altLang="en-US" sz="1200" dirty="0"/>
          </a:p>
          <a:p>
            <a:pPr marL="609600" indent="-609600"/>
            <a:r>
              <a:rPr lang="en-US" altLang="en-US" dirty="0"/>
              <a:t>Consider an acetic acid solution at three different pH’s: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sz="2600" dirty="0"/>
              <a:t>A pH below the </a:t>
            </a:r>
            <a:r>
              <a:rPr lang="en-US" altLang="en-US" sz="2600" dirty="0" err="1"/>
              <a:t>p</a:t>
            </a:r>
            <a:r>
              <a:rPr lang="en-US" altLang="en-US" sz="2600" i="1" dirty="0" err="1"/>
              <a:t>K</a:t>
            </a:r>
            <a:r>
              <a:rPr lang="en-US" altLang="en-US" sz="2600" i="1" baseline="-25000" dirty="0" err="1"/>
              <a:t>a</a:t>
            </a:r>
            <a:endParaRPr lang="en-US" altLang="en-US" sz="2600" dirty="0"/>
          </a:p>
          <a:p>
            <a:pPr marL="1371600" lvl="2" indent="-457200">
              <a:buFontTx/>
              <a:buAutoNum type="arabicPeriod"/>
            </a:pPr>
            <a:r>
              <a:rPr lang="en-US" altLang="en-US" sz="2600" dirty="0"/>
              <a:t>A pH equal to </a:t>
            </a:r>
            <a:r>
              <a:rPr lang="en-US" altLang="en-US" sz="2600" dirty="0" err="1"/>
              <a:t>p</a:t>
            </a:r>
            <a:r>
              <a:rPr lang="en-US" altLang="en-US" sz="2600" i="1" dirty="0" err="1"/>
              <a:t>K</a:t>
            </a:r>
            <a:r>
              <a:rPr lang="en-US" altLang="en-US" sz="2600" i="1" baseline="-25000" dirty="0" err="1"/>
              <a:t>a</a:t>
            </a:r>
            <a:endParaRPr lang="en-US" altLang="en-US" sz="2600" dirty="0"/>
          </a:p>
          <a:p>
            <a:pPr marL="1371600" lvl="2" indent="-457200">
              <a:buFontTx/>
              <a:buAutoNum type="arabicPeriod"/>
            </a:pPr>
            <a:r>
              <a:rPr lang="en-US" altLang="en-US" sz="2600" dirty="0"/>
              <a:t>A pH above the </a:t>
            </a:r>
            <a:r>
              <a:rPr lang="en-US" altLang="en-US" sz="2600" dirty="0" err="1"/>
              <a:t>p</a:t>
            </a:r>
            <a:r>
              <a:rPr lang="en-US" altLang="en-US" sz="2600" i="1" dirty="0" err="1"/>
              <a:t>K</a:t>
            </a:r>
            <a:r>
              <a:rPr lang="en-US" altLang="en-US" sz="2600" i="1" baseline="-25000" dirty="0" err="1"/>
              <a:t>a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4" descr="08_Pg309_Un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31" y="2663009"/>
            <a:ext cx="7687398" cy="359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03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381000"/>
          </a:xfrm>
        </p:spPr>
        <p:txBody>
          <a:bodyPr>
            <a:noAutofit/>
          </a:bodyPr>
          <a:lstStyle/>
          <a:p>
            <a:r>
              <a:rPr lang="en-US" altLang="en-US" dirty="0"/>
              <a:t>Isoelectric Points for Amino Acids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421" y="904103"/>
            <a:ext cx="8458200" cy="3962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Because the amine group is basic, and the carboxylic acid group is acidic, amino acids often exist as zwitterions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/>
              <a:t>zwitterion</a:t>
            </a:r>
            <a:r>
              <a:rPr lang="en-US" altLang="en-US" dirty="0"/>
              <a:t> is a dipolar ion with a net charge of zero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b="1" dirty="0"/>
              <a:t>isoelectric point (</a:t>
            </a:r>
            <a:r>
              <a:rPr lang="en-US" altLang="en-US" b="1" dirty="0" err="1"/>
              <a:t>pI</a:t>
            </a:r>
            <a:r>
              <a:rPr lang="en-US" altLang="en-US" b="1" dirty="0"/>
              <a:t>)</a:t>
            </a:r>
            <a:r>
              <a:rPr lang="en-US" altLang="en-US" dirty="0"/>
              <a:t> is the pH at which a zwitterion </a:t>
            </a:r>
            <a:r>
              <a:rPr lang="en-US" altLang="en-US" dirty="0" smtClean="0"/>
              <a:t>forms</a:t>
            </a:r>
            <a:endParaRPr lang="en-US" altLang="en-US" dirty="0"/>
          </a:p>
        </p:txBody>
      </p:sp>
      <p:pic>
        <p:nvPicPr>
          <p:cNvPr id="5" name="Picture 4" descr="09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"/>
          <a:stretch/>
        </p:blipFill>
        <p:spPr>
          <a:xfrm>
            <a:off x="1318053" y="3683064"/>
            <a:ext cx="8798867" cy="29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6" y="1001841"/>
            <a:ext cx="1051560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buffer </a:t>
            </a:r>
            <a:r>
              <a:rPr lang="en-US" dirty="0"/>
              <a:t>is a solution that contains both </a:t>
            </a:r>
            <a:r>
              <a:rPr lang="en-US" dirty="0" smtClean="0"/>
              <a:t>a weak </a:t>
            </a:r>
            <a:r>
              <a:rPr lang="en-US" dirty="0"/>
              <a:t>acid and its conjugate base, or a </a:t>
            </a:r>
            <a:r>
              <a:rPr lang="en-US" dirty="0" smtClean="0"/>
              <a:t>base and </a:t>
            </a:r>
            <a:r>
              <a:rPr lang="en-US" dirty="0"/>
              <a:t>its conjugate acid.</a:t>
            </a:r>
          </a:p>
          <a:p>
            <a:r>
              <a:rPr lang="en-US" dirty="0" smtClean="0"/>
              <a:t> </a:t>
            </a:r>
            <a:r>
              <a:rPr lang="en-US" dirty="0"/>
              <a:t>A buffer will resist a change in pH if </a:t>
            </a:r>
            <a:r>
              <a:rPr lang="en-US" dirty="0" smtClean="0"/>
              <a:t>small amounts </a:t>
            </a:r>
            <a:r>
              <a:rPr lang="en-US" dirty="0"/>
              <a:t>of an acid or a base are added.</a:t>
            </a:r>
          </a:p>
        </p:txBody>
      </p:sp>
      <p:pic>
        <p:nvPicPr>
          <p:cNvPr id="4" name="Picture 5" descr="10.6_pg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84" y="2965578"/>
            <a:ext cx="7169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67" y="3882165"/>
            <a:ext cx="85344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2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Brønsted</a:t>
            </a:r>
            <a:r>
              <a:rPr lang="en-US" altLang="en-US" sz="3600" b="1">
                <a:cs typeface="Times New Roman" panose="02020603050405020304" pitchFamily="18" charset="0"/>
              </a:rPr>
              <a:t>–</a:t>
            </a:r>
            <a:r>
              <a:rPr lang="en-US" altLang="en-US" sz="3600" b="1"/>
              <a:t>Lowry Acids and Bases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600200"/>
            <a:ext cx="7924800" cy="4267200"/>
          </a:xfrm>
        </p:spPr>
        <p:txBody>
          <a:bodyPr/>
          <a:lstStyle/>
          <a:p>
            <a:pPr eaLnBrk="1" hangingPunct="1">
              <a:buClr>
                <a:srgbClr val="339933"/>
              </a:buClr>
              <a:buSzTx/>
              <a:buFontTx/>
              <a:buNone/>
            </a:pPr>
            <a:r>
              <a:rPr lang="en-US" altLang="en-US" sz="2400"/>
              <a:t>According to the Br</a:t>
            </a:r>
            <a:r>
              <a:rPr lang="en-US" altLang="en-US" sz="2400">
                <a:cs typeface="Times New Roman" panose="02020603050405020304" pitchFamily="18" charset="0"/>
              </a:rPr>
              <a:t>ø</a:t>
            </a:r>
            <a:r>
              <a:rPr lang="en-US" altLang="en-US" sz="2400"/>
              <a:t>nsted</a:t>
            </a:r>
            <a:r>
              <a:rPr lang="en-US" altLang="en-US" sz="2100">
                <a:cs typeface="Times New Roman" panose="02020603050405020304" pitchFamily="18" charset="0"/>
              </a:rPr>
              <a:t>–</a:t>
            </a:r>
            <a:r>
              <a:rPr lang="en-US" altLang="en-US" sz="2400"/>
              <a:t>Lowry theory,</a:t>
            </a:r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acids donate a proton (H</a:t>
            </a:r>
            <a:r>
              <a:rPr lang="en-US" altLang="en-US" sz="2400" baseline="30000"/>
              <a:t>+</a:t>
            </a:r>
            <a:r>
              <a:rPr lang="en-US" altLang="en-US" sz="2400"/>
              <a:t>)</a:t>
            </a:r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bases accept a proton (H</a:t>
            </a:r>
            <a:r>
              <a:rPr lang="en-US" altLang="en-US" sz="2400" baseline="30000"/>
              <a:t>+</a:t>
            </a:r>
            <a:r>
              <a:rPr lang="en-US" altLang="en-US" sz="2400"/>
              <a:t>)</a:t>
            </a:r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endParaRPr lang="en-US" altLang="en-US" sz="2400"/>
          </a:p>
          <a:p>
            <a:pPr eaLnBrk="1" hangingPunct="1"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/>
              <a:t>    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AFDA251-BD79-4CC8-94DF-1D2C53462FC7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1"/>
            <a:ext cx="51196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9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NH</a:t>
            </a:r>
            <a:r>
              <a:rPr lang="en-US" altLang="en-US" sz="3600" b="1" baseline="-25000"/>
              <a:t>3</a:t>
            </a:r>
            <a:r>
              <a:rPr lang="en-US" altLang="en-US" sz="3600" b="1"/>
              <a:t>, a Brønsted</a:t>
            </a:r>
            <a:r>
              <a:rPr lang="en-US" altLang="en-US" sz="3600" b="1">
                <a:cs typeface="Times New Roman" panose="02020603050405020304" pitchFamily="18" charset="0"/>
              </a:rPr>
              <a:t>–</a:t>
            </a:r>
            <a:r>
              <a:rPr lang="en-US" altLang="en-US" sz="3600" b="1"/>
              <a:t>Lowry Base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600200"/>
            <a:ext cx="7924800" cy="42672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/>
              <a:t>In the reaction of ammonia and water,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NH</a:t>
            </a:r>
            <a:r>
              <a:rPr lang="en-US" altLang="en-US" sz="2400" baseline="-25000"/>
              <a:t>3</a:t>
            </a:r>
            <a:r>
              <a:rPr lang="en-US" altLang="en-US" sz="2400"/>
              <a:t> is the base that accepts H</a:t>
            </a:r>
            <a:r>
              <a:rPr lang="en-US" altLang="en-US" sz="2400" baseline="30000"/>
              <a:t>+   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O is the acid that donates H</a:t>
            </a:r>
            <a:r>
              <a:rPr lang="en-US" altLang="en-US" sz="2400" baseline="30000"/>
              <a:t>+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endParaRPr lang="en-US" altLang="en-US" sz="2400" baseline="30000"/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 baseline="30000"/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348B452-975C-4E69-9DA1-CA85F15F465C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59515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In each of the following identify the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Brønsted</a:t>
            </a:r>
            <a:r>
              <a:rPr lang="en-US" altLang="en-US" sz="21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Lowry acid and base: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	A.  HNO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sz="2400" i="1" dirty="0" err="1" smtClean="0">
                <a:ea typeface="ＭＳ Ｐゴシック" panose="020B0600070205080204" pitchFamily="34" charset="-128"/>
              </a:rPr>
              <a:t>aq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)  +  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O(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)  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  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3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O</a:t>
            </a:r>
            <a:r>
              <a:rPr lang="en-US" altLang="en-US" sz="2400" baseline="300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+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(</a:t>
            </a:r>
            <a:r>
              <a:rPr lang="en-US" altLang="en-US" sz="2400" i="1" dirty="0" err="1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aq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)  +  NO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3</a:t>
            </a:r>
            <a:r>
              <a:rPr lang="en-US" altLang="en-US" sz="2400" baseline="300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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(</a:t>
            </a:r>
            <a:r>
              <a:rPr lang="en-US" altLang="en-US" sz="2400" i="1" dirty="0" err="1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aq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)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	B. 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HF(</a:t>
            </a:r>
            <a:r>
              <a:rPr lang="en-US" altLang="en-US" sz="2400" i="1" dirty="0" err="1" smtClean="0">
                <a:ea typeface="ＭＳ Ｐゴシック" panose="020B0600070205080204" pitchFamily="34" charset="-128"/>
              </a:rPr>
              <a:t>aq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)  +  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O(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)            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3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O</a:t>
            </a:r>
            <a:r>
              <a:rPr lang="en-US" altLang="en-US" sz="2400" baseline="300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+ 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(</a:t>
            </a:r>
            <a:r>
              <a:rPr lang="en-US" altLang="en-US" sz="2400" i="1" dirty="0" err="1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aq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)  +  F</a:t>
            </a:r>
            <a:r>
              <a:rPr lang="en-US" altLang="en-US" sz="2400" baseline="300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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(</a:t>
            </a:r>
            <a:r>
              <a:rPr lang="en-US" altLang="en-US" sz="2400" i="1" dirty="0" err="1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aq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) 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77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_Pg348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2757102" y="3777050"/>
            <a:ext cx="6332127" cy="2821458"/>
          </a:xfrm>
          <a:prstGeom prst="rect">
            <a:avLst/>
          </a:prstGeom>
        </p:spPr>
      </p:pic>
      <p:pic>
        <p:nvPicPr>
          <p:cNvPr id="3" name="Picture 2" descr="09_Pg347_UnFigure_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8"/>
          <a:stretch/>
        </p:blipFill>
        <p:spPr>
          <a:xfrm>
            <a:off x="2571278" y="1289682"/>
            <a:ext cx="5587786" cy="237615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3181" y="271550"/>
            <a:ext cx="9192354" cy="1400731"/>
          </a:xfrm>
        </p:spPr>
        <p:txBody>
          <a:bodyPr>
            <a:normAutofit/>
          </a:bodyPr>
          <a:lstStyle/>
          <a:p>
            <a:r>
              <a:rPr lang="en-US" sz="3200" dirty="0">
                <a:ea typeface="MS PGothic" charset="0"/>
                <a:cs typeface="MS PGothic" charset="0"/>
              </a:rPr>
              <a:t>Water can act as an acid or a base by donating or accepting a proton.</a:t>
            </a:r>
          </a:p>
        </p:txBody>
      </p:sp>
    </p:spTree>
    <p:extLst>
      <p:ext uri="{BB962C8B-B14F-4D97-AF65-F5344CB8AC3E}">
        <p14:creationId xmlns:p14="http://schemas.microsoft.com/office/powerpoint/2010/main" val="39529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015288" cy="914400"/>
          </a:xfrm>
        </p:spPr>
        <p:txBody>
          <a:bodyPr/>
          <a:lstStyle/>
          <a:p>
            <a:r>
              <a:rPr lang="en-US" altLang="en-US" sz="3600" b="1"/>
              <a:t>Naming Acids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600200"/>
            <a:ext cx="76962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Acids with H and a nonmetal are named with the prefix </a:t>
            </a:r>
            <a:r>
              <a:rPr lang="en-US" altLang="en-US" sz="2400" b="1">
                <a:solidFill>
                  <a:srgbClr val="227A8F"/>
                </a:solidFill>
              </a:rPr>
              <a:t>hydro</a:t>
            </a:r>
            <a:r>
              <a:rPr lang="en-US" altLang="en-US" sz="2400"/>
              <a:t> and end with </a:t>
            </a:r>
            <a:r>
              <a:rPr lang="en-US" altLang="en-US" sz="2400" b="1">
                <a:solidFill>
                  <a:srgbClr val="227A8F"/>
                </a:solidFill>
              </a:rPr>
              <a:t>ic acid</a:t>
            </a:r>
            <a:r>
              <a:rPr lang="en-US" altLang="en-US" sz="2400" i="1">
                <a:solidFill>
                  <a:srgbClr val="227A8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339933"/>
              </a:buClr>
              <a:buSzTx/>
              <a:buFontTx/>
              <a:buNone/>
            </a:pPr>
            <a:r>
              <a:rPr lang="en-US" altLang="en-US" sz="2400"/>
              <a:t>		HCl	</a:t>
            </a:r>
            <a:r>
              <a:rPr lang="en-US" altLang="en-US" sz="2400" b="1">
                <a:solidFill>
                  <a:srgbClr val="227A8F"/>
                </a:solidFill>
              </a:rPr>
              <a:t>hydro</a:t>
            </a:r>
            <a:r>
              <a:rPr lang="en-US" altLang="en-US" sz="2400"/>
              <a:t>chlor</a:t>
            </a:r>
            <a:r>
              <a:rPr lang="en-US" altLang="en-US" sz="2400" b="1">
                <a:solidFill>
                  <a:srgbClr val="227A8F"/>
                </a:solidFill>
              </a:rPr>
              <a:t>ic</a:t>
            </a:r>
            <a:r>
              <a:rPr lang="en-US" altLang="en-US" sz="2400">
                <a:solidFill>
                  <a:srgbClr val="227A8F"/>
                </a:solidFill>
              </a:rPr>
              <a:t> </a:t>
            </a:r>
            <a:r>
              <a:rPr lang="en-US" altLang="en-US" sz="2400" b="1">
                <a:solidFill>
                  <a:srgbClr val="227A8F"/>
                </a:solidFill>
              </a:rPr>
              <a:t>acid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/>
              <a:t>Acids with H and a polyatomic ion are named by changing the end of the name of the polyatomic ion from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/>
              <a:t>		</a:t>
            </a:r>
            <a:r>
              <a:rPr lang="en-US" altLang="en-US" sz="2400">
                <a:solidFill>
                  <a:srgbClr val="227A8F"/>
                </a:solidFill>
              </a:rPr>
              <a:t> </a:t>
            </a:r>
            <a:r>
              <a:rPr lang="en-US" altLang="en-US" sz="2400" b="1">
                <a:solidFill>
                  <a:srgbClr val="227A8F"/>
                </a:solidFill>
              </a:rPr>
              <a:t>ate</a:t>
            </a:r>
            <a:r>
              <a:rPr lang="en-US" altLang="en-US" sz="2400"/>
              <a:t> to</a:t>
            </a:r>
            <a:r>
              <a:rPr lang="en-US" altLang="en-US" sz="2400">
                <a:solidFill>
                  <a:srgbClr val="227A8F"/>
                </a:solidFill>
              </a:rPr>
              <a:t> </a:t>
            </a:r>
            <a:r>
              <a:rPr lang="en-US" altLang="en-US" sz="2400" b="1">
                <a:solidFill>
                  <a:srgbClr val="227A8F"/>
                </a:solidFill>
              </a:rPr>
              <a:t>ic</a:t>
            </a:r>
            <a:r>
              <a:rPr lang="en-US" altLang="en-US" sz="2400" i="1">
                <a:solidFill>
                  <a:srgbClr val="227A8F"/>
                </a:solidFill>
              </a:rPr>
              <a:t> </a:t>
            </a:r>
            <a:r>
              <a:rPr lang="en-US" altLang="en-US" sz="2400" b="1">
                <a:solidFill>
                  <a:srgbClr val="227A8F"/>
                </a:solidFill>
              </a:rPr>
              <a:t>acid</a:t>
            </a:r>
            <a:r>
              <a:rPr lang="en-US" altLang="en-US" sz="2400" i="1">
                <a:solidFill>
                  <a:srgbClr val="227A8F"/>
                </a:solidFill>
              </a:rPr>
              <a:t> </a:t>
            </a:r>
            <a:r>
              <a:rPr lang="en-US" altLang="en-US" sz="2400"/>
              <a:t>or 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	</a:t>
            </a:r>
            <a:r>
              <a:rPr lang="en-US" altLang="en-US" sz="2400" b="1">
                <a:solidFill>
                  <a:srgbClr val="227A8F"/>
                </a:solidFill>
              </a:rPr>
              <a:t>	 ite</a:t>
            </a:r>
            <a:r>
              <a:rPr lang="en-US" altLang="en-US" sz="2400"/>
              <a:t> to </a:t>
            </a:r>
            <a:r>
              <a:rPr lang="en-US" altLang="en-US" sz="2400" b="1">
                <a:solidFill>
                  <a:srgbClr val="227A8F"/>
                </a:solidFill>
              </a:rPr>
              <a:t>ous</a:t>
            </a:r>
            <a:r>
              <a:rPr lang="en-US" altLang="en-US" sz="2400" i="1">
                <a:solidFill>
                  <a:srgbClr val="227A8F"/>
                </a:solidFill>
              </a:rPr>
              <a:t> </a:t>
            </a:r>
            <a:r>
              <a:rPr lang="en-US" altLang="en-US" sz="2400" b="1">
                <a:solidFill>
                  <a:srgbClr val="227A8F"/>
                </a:solidFill>
              </a:rPr>
              <a:t>acid</a:t>
            </a:r>
            <a:endParaRPr lang="en-US" altLang="en-US" sz="2400" i="1">
              <a:solidFill>
                <a:srgbClr val="227A8F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 i="1"/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339933"/>
              </a:buClr>
              <a:buSzTx/>
              <a:buFontTx/>
              <a:buNone/>
            </a:pPr>
            <a:r>
              <a:rPr lang="en-US" altLang="en-US" sz="2400"/>
              <a:t>	 ClO</a:t>
            </a:r>
            <a:r>
              <a:rPr lang="en-US" altLang="en-US" sz="2400" baseline="-25000"/>
              <a:t>3</a:t>
            </a:r>
            <a:r>
              <a:rPr lang="en-US" altLang="en-US" sz="2400" baseline="30000">
                <a:sym typeface="Symbol" panose="05050102010706020507" pitchFamily="18" charset="2"/>
              </a:rPr>
              <a:t></a:t>
            </a:r>
            <a:r>
              <a:rPr lang="en-US" altLang="en-US" sz="2400">
                <a:cs typeface="Arial" panose="020B0604020202020204" pitchFamily="34" charset="0"/>
              </a:rPr>
              <a:t> chlor</a:t>
            </a:r>
            <a:r>
              <a:rPr lang="en-US" altLang="en-US" sz="2400" b="1">
                <a:solidFill>
                  <a:srgbClr val="227A8F"/>
                </a:solidFill>
                <a:cs typeface="Arial" panose="020B0604020202020204" pitchFamily="34" charset="0"/>
              </a:rPr>
              <a:t>ate </a:t>
            </a:r>
            <a:r>
              <a:rPr lang="en-US" altLang="en-US" sz="2400">
                <a:cs typeface="Arial" panose="020B0604020202020204" pitchFamily="34" charset="0"/>
              </a:rPr>
              <a:t>    		</a:t>
            </a:r>
            <a:r>
              <a:rPr lang="en-US" altLang="en-US" sz="2400"/>
              <a:t>HClO</a:t>
            </a:r>
            <a:r>
              <a:rPr lang="en-US" altLang="en-US" sz="2400" baseline="-25000"/>
              <a:t>3  </a:t>
            </a:r>
            <a:r>
              <a:rPr lang="en-US" altLang="en-US" sz="2400"/>
              <a:t>chlor</a:t>
            </a:r>
            <a:r>
              <a:rPr lang="en-US" altLang="en-US" sz="2400" b="1">
                <a:solidFill>
                  <a:srgbClr val="227A8F"/>
                </a:solidFill>
              </a:rPr>
              <a:t>ic</a:t>
            </a:r>
            <a:r>
              <a:rPr lang="en-US" altLang="en-US" sz="2400">
                <a:solidFill>
                  <a:srgbClr val="227A8F"/>
                </a:solidFill>
              </a:rPr>
              <a:t> </a:t>
            </a:r>
            <a:r>
              <a:rPr lang="en-US" altLang="en-US" sz="2400" b="1">
                <a:solidFill>
                  <a:srgbClr val="227A8F"/>
                </a:solidFill>
              </a:rPr>
              <a:t>acid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339933"/>
              </a:buClr>
              <a:buSzTx/>
              <a:buFontTx/>
              <a:buNone/>
            </a:pPr>
            <a:r>
              <a:rPr lang="en-US" altLang="en-US" sz="2400"/>
              <a:t>  	 ClO</a:t>
            </a:r>
            <a:r>
              <a:rPr lang="en-US" altLang="en-US" sz="2400" baseline="-25000"/>
              <a:t>2</a:t>
            </a:r>
            <a:r>
              <a:rPr lang="en-US" altLang="en-US" sz="2400" baseline="30000">
                <a:sym typeface="Symbol" panose="05050102010706020507" pitchFamily="18" charset="2"/>
              </a:rPr>
              <a:t></a:t>
            </a:r>
            <a:r>
              <a:rPr lang="en-US" altLang="en-US" sz="2400">
                <a:cs typeface="Arial" panose="020B0604020202020204" pitchFamily="34" charset="0"/>
              </a:rPr>
              <a:t> chlor</a:t>
            </a:r>
            <a:r>
              <a:rPr lang="en-US" altLang="en-US" sz="2400" b="1">
                <a:solidFill>
                  <a:srgbClr val="227A8F"/>
                </a:solidFill>
                <a:cs typeface="Arial" panose="020B0604020202020204" pitchFamily="34" charset="0"/>
              </a:rPr>
              <a:t>ite</a:t>
            </a:r>
            <a:r>
              <a:rPr lang="en-US" altLang="en-US" sz="2400">
                <a:solidFill>
                  <a:srgbClr val="227A8F"/>
                </a:solidFill>
                <a:cs typeface="Arial" panose="020B0604020202020204" pitchFamily="34" charset="0"/>
              </a:rPr>
              <a:t>  </a:t>
            </a:r>
            <a:r>
              <a:rPr lang="en-US" altLang="en-US" sz="2400">
                <a:cs typeface="Arial" panose="020B0604020202020204" pitchFamily="34" charset="0"/>
              </a:rPr>
              <a:t> 	</a:t>
            </a:r>
            <a:r>
              <a:rPr lang="en-US" altLang="en-US" sz="2400"/>
              <a:t>	HClO</a:t>
            </a:r>
            <a:r>
              <a:rPr lang="en-US" altLang="en-US" sz="2400" baseline="-25000"/>
              <a:t>2</a:t>
            </a:r>
            <a:r>
              <a:rPr lang="en-US" altLang="en-US" sz="2400"/>
              <a:t> chlor</a:t>
            </a:r>
            <a:r>
              <a:rPr lang="en-US" altLang="en-US" sz="2400" b="1">
                <a:solidFill>
                  <a:srgbClr val="227A8F"/>
                </a:solidFill>
              </a:rPr>
              <a:t>ous</a:t>
            </a:r>
            <a:r>
              <a:rPr lang="en-US" altLang="en-US" sz="2400">
                <a:solidFill>
                  <a:srgbClr val="227A8F"/>
                </a:solidFill>
              </a:rPr>
              <a:t> </a:t>
            </a:r>
            <a:r>
              <a:rPr lang="en-US" altLang="en-US" sz="2400" b="1">
                <a:solidFill>
                  <a:srgbClr val="227A8F"/>
                </a:solidFill>
              </a:rPr>
              <a:t>acid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rgbClr val="339933"/>
              </a:buClr>
              <a:buSzTx/>
              <a:buFontTx/>
              <a:buNone/>
            </a:pPr>
            <a:r>
              <a:rPr lang="en-US" altLang="en-US" sz="2400"/>
              <a:t>	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5B93CD2-CCE7-4674-8732-0DBC69ADA9EE}" type="slidenum">
              <a:rPr lang="en-US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1581</Words>
  <Application>Microsoft Office PowerPoint</Application>
  <PresentationFormat>Widescreen</PresentationFormat>
  <Paragraphs>391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Symbol</vt:lpstr>
      <vt:lpstr>Times</vt:lpstr>
      <vt:lpstr>Times New Roman</vt:lpstr>
      <vt:lpstr>Wingdings</vt:lpstr>
      <vt:lpstr>Office Theme</vt:lpstr>
      <vt:lpstr>Chapter 9 Acids, Bases, and Buffers in the Body</vt:lpstr>
      <vt:lpstr>Acids</vt:lpstr>
      <vt:lpstr>Bases</vt:lpstr>
      <vt:lpstr>Practice</vt:lpstr>
      <vt:lpstr>Brønsted–Lowry Acids and Bases</vt:lpstr>
      <vt:lpstr>NH3, a Brønsted–Lowry Base</vt:lpstr>
      <vt:lpstr>Practice</vt:lpstr>
      <vt:lpstr>PowerPoint Presentation</vt:lpstr>
      <vt:lpstr>Naming Acids</vt:lpstr>
      <vt:lpstr>Names of Common Acids</vt:lpstr>
      <vt:lpstr>Common Strong Acids and Bases</vt:lpstr>
      <vt:lpstr>Practice</vt:lpstr>
      <vt:lpstr>Acids</vt:lpstr>
      <vt:lpstr>PowerPoint Presentation</vt:lpstr>
      <vt:lpstr>Conjugate Acid–Base Pairs</vt:lpstr>
      <vt:lpstr>Practice</vt:lpstr>
      <vt:lpstr>Practice</vt:lpstr>
      <vt:lpstr>Chemical Equilibrium</vt:lpstr>
      <vt:lpstr>Practice</vt:lpstr>
      <vt:lpstr>Equilibrium Constants</vt:lpstr>
      <vt:lpstr>Guide to Writing the Kc Expression</vt:lpstr>
      <vt:lpstr>Writing a Kc Expression</vt:lpstr>
      <vt:lpstr>Practice</vt:lpstr>
      <vt:lpstr>Homogeneous, Heterogeneous Equilibrium</vt:lpstr>
      <vt:lpstr>Practice</vt:lpstr>
      <vt:lpstr>Summary of Kc Values </vt:lpstr>
      <vt:lpstr>Practice</vt:lpstr>
      <vt:lpstr>PowerPoint Presentation</vt:lpstr>
      <vt:lpstr>Conjugate Acid–Base Pairs</vt:lpstr>
      <vt:lpstr>Conjugate Acid–Base Pairs</vt:lpstr>
      <vt:lpstr>Ion Product of Water, Kw</vt:lpstr>
      <vt:lpstr>Calculating pH of Solutions</vt:lpstr>
      <vt:lpstr>The pH Scale</vt:lpstr>
      <vt:lpstr>pH and the pH Scale, Continued</vt:lpstr>
      <vt:lpstr>Practice</vt:lpstr>
      <vt:lpstr>PowerPoint Presentation</vt:lpstr>
      <vt:lpstr>Le Châtelier’s Principle</vt:lpstr>
      <vt:lpstr>Changing Concentrations</vt:lpstr>
      <vt:lpstr>Adding Reactant or Product</vt:lpstr>
      <vt:lpstr>Removing Reactant or Product</vt:lpstr>
      <vt:lpstr>Practice</vt:lpstr>
      <vt:lpstr>Temperature Change and Endothermic Reactions</vt:lpstr>
      <vt:lpstr>Temperature Change and Exothermic Reactions</vt:lpstr>
      <vt:lpstr>Practice</vt:lpstr>
      <vt:lpstr>The Relationship between pH and pKa</vt:lpstr>
      <vt:lpstr>PowerPoint Presentation</vt:lpstr>
      <vt:lpstr>Isoelectric Points for Amino Acids</vt:lpstr>
      <vt:lpstr>Buffers</vt:lpstr>
    </vt:vector>
  </TitlesOfParts>
  <Company>GCCCD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Acids, Bases, and Buffers in the Body</dc:title>
  <dc:creator>Martin Larter</dc:creator>
  <cp:lastModifiedBy>Martin Larter</cp:lastModifiedBy>
  <cp:revision>37</cp:revision>
  <dcterms:created xsi:type="dcterms:W3CDTF">2017-02-23T21:19:26Z</dcterms:created>
  <dcterms:modified xsi:type="dcterms:W3CDTF">2017-03-31T17:15:06Z</dcterms:modified>
</cp:coreProperties>
</file>